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5"/>
  </p:notesMasterIdLst>
  <p:handoutMasterIdLst>
    <p:handoutMasterId r:id="rId206"/>
  </p:handoutMasterIdLst>
  <p:sldIdLst>
    <p:sldId id="786" r:id="rId5"/>
    <p:sldId id="876" r:id="rId6"/>
    <p:sldId id="869" r:id="rId7"/>
    <p:sldId id="873" r:id="rId8"/>
    <p:sldId id="865" r:id="rId9"/>
    <p:sldId id="866" r:id="rId10"/>
    <p:sldId id="870" r:id="rId11"/>
    <p:sldId id="871" r:id="rId12"/>
    <p:sldId id="874" r:id="rId13"/>
    <p:sldId id="788" r:id="rId14"/>
    <p:sldId id="872" r:id="rId15"/>
    <p:sldId id="875" r:id="rId16"/>
    <p:sldId id="877" r:id="rId17"/>
    <p:sldId id="883" r:id="rId18"/>
    <p:sldId id="878" r:id="rId19"/>
    <p:sldId id="879" r:id="rId20"/>
    <p:sldId id="790" r:id="rId21"/>
    <p:sldId id="880" r:id="rId22"/>
    <p:sldId id="884" r:id="rId23"/>
    <p:sldId id="929" r:id="rId24"/>
    <p:sldId id="930" r:id="rId25"/>
    <p:sldId id="931" r:id="rId26"/>
    <p:sldId id="932" r:id="rId27"/>
    <p:sldId id="791" r:id="rId28"/>
    <p:sldId id="881" r:id="rId29"/>
    <p:sldId id="885" r:id="rId30"/>
    <p:sldId id="933" r:id="rId31"/>
    <p:sldId id="886" r:id="rId32"/>
    <p:sldId id="934" r:id="rId33"/>
    <p:sldId id="943" r:id="rId34"/>
    <p:sldId id="944" r:id="rId35"/>
    <p:sldId id="942" r:id="rId36"/>
    <p:sldId id="945" r:id="rId37"/>
    <p:sldId id="936" r:id="rId38"/>
    <p:sldId id="946" r:id="rId39"/>
    <p:sldId id="947" r:id="rId40"/>
    <p:sldId id="948" r:id="rId41"/>
    <p:sldId id="1180" r:id="rId42"/>
    <p:sldId id="1181" r:id="rId43"/>
    <p:sldId id="1182" r:id="rId44"/>
    <p:sldId id="927" r:id="rId45"/>
    <p:sldId id="928" r:id="rId46"/>
    <p:sldId id="935" r:id="rId47"/>
    <p:sldId id="939" r:id="rId48"/>
    <p:sldId id="940" r:id="rId49"/>
    <p:sldId id="941" r:id="rId50"/>
    <p:sldId id="937" r:id="rId51"/>
    <p:sldId id="938" r:id="rId52"/>
    <p:sldId id="890" r:id="rId53"/>
    <p:sldId id="536" r:id="rId54"/>
    <p:sldId id="882" r:id="rId55"/>
    <p:sldId id="887" r:id="rId56"/>
    <p:sldId id="888" r:id="rId57"/>
    <p:sldId id="889" r:id="rId58"/>
    <p:sldId id="1233" r:id="rId59"/>
    <p:sldId id="539" r:id="rId60"/>
    <p:sldId id="540" r:id="rId61"/>
    <p:sldId id="541" r:id="rId62"/>
    <p:sldId id="772" r:id="rId63"/>
    <p:sldId id="538" r:id="rId64"/>
    <p:sldId id="537" r:id="rId65"/>
    <p:sldId id="650" r:id="rId66"/>
    <p:sldId id="653" r:id="rId67"/>
    <p:sldId id="651" r:id="rId68"/>
    <p:sldId id="654" r:id="rId69"/>
    <p:sldId id="655" r:id="rId70"/>
    <p:sldId id="652" r:id="rId71"/>
    <p:sldId id="1178" r:id="rId72"/>
    <p:sldId id="1179" r:id="rId73"/>
    <p:sldId id="891" r:id="rId74"/>
    <p:sldId id="892" r:id="rId75"/>
    <p:sldId id="893" r:id="rId76"/>
    <p:sldId id="895" r:id="rId77"/>
    <p:sldId id="894" r:id="rId78"/>
    <p:sldId id="896" r:id="rId79"/>
    <p:sldId id="897" r:id="rId80"/>
    <p:sldId id="898" r:id="rId81"/>
    <p:sldId id="900" r:id="rId82"/>
    <p:sldId id="794" r:id="rId83"/>
    <p:sldId id="899" r:id="rId84"/>
    <p:sldId id="427" r:id="rId85"/>
    <p:sldId id="423" r:id="rId86"/>
    <p:sldId id="566" r:id="rId87"/>
    <p:sldId id="567" r:id="rId88"/>
    <p:sldId id="568" r:id="rId89"/>
    <p:sldId id="569" r:id="rId90"/>
    <p:sldId id="570" r:id="rId91"/>
    <p:sldId id="571" r:id="rId92"/>
    <p:sldId id="575" r:id="rId93"/>
    <p:sldId id="587" r:id="rId94"/>
    <p:sldId id="764" r:id="rId95"/>
    <p:sldId id="588" r:id="rId96"/>
    <p:sldId id="589" r:id="rId97"/>
    <p:sldId id="424" r:id="rId98"/>
    <p:sldId id="425" r:id="rId99"/>
    <p:sldId id="426" r:id="rId100"/>
    <p:sldId id="771" r:id="rId101"/>
    <p:sldId id="542" r:id="rId102"/>
    <p:sldId id="543" r:id="rId103"/>
    <p:sldId id="544" r:id="rId104"/>
    <p:sldId id="533" r:id="rId105"/>
    <p:sldId id="534" r:id="rId106"/>
    <p:sldId id="535" r:id="rId107"/>
    <p:sldId id="672" r:id="rId108"/>
    <p:sldId id="673" r:id="rId109"/>
    <p:sldId id="674" r:id="rId110"/>
    <p:sldId id="675" r:id="rId111"/>
    <p:sldId id="676" r:id="rId112"/>
    <p:sldId id="677" r:id="rId113"/>
    <p:sldId id="678" r:id="rId114"/>
    <p:sldId id="679" r:id="rId115"/>
    <p:sldId id="680" r:id="rId116"/>
    <p:sldId id="681" r:id="rId117"/>
    <p:sldId id="682" r:id="rId118"/>
    <p:sldId id="683" r:id="rId119"/>
    <p:sldId id="684" r:id="rId120"/>
    <p:sldId id="685" r:id="rId121"/>
    <p:sldId id="697" r:id="rId122"/>
    <p:sldId id="1234" r:id="rId123"/>
    <p:sldId id="698" r:id="rId124"/>
    <p:sldId id="1235" r:id="rId125"/>
    <p:sldId id="1251" r:id="rId126"/>
    <p:sldId id="694" r:id="rId127"/>
    <p:sldId id="1252" r:id="rId128"/>
    <p:sldId id="1253" r:id="rId129"/>
    <p:sldId id="1254" r:id="rId130"/>
    <p:sldId id="1255" r:id="rId131"/>
    <p:sldId id="1256" r:id="rId132"/>
    <p:sldId id="1257" r:id="rId133"/>
    <p:sldId id="1258" r:id="rId134"/>
    <p:sldId id="1259" r:id="rId135"/>
    <p:sldId id="1250" r:id="rId136"/>
    <p:sldId id="1260" r:id="rId137"/>
    <p:sldId id="699" r:id="rId138"/>
    <p:sldId id="700" r:id="rId139"/>
    <p:sldId id="701" r:id="rId140"/>
    <p:sldId id="691" r:id="rId141"/>
    <p:sldId id="712" r:id="rId142"/>
    <p:sldId id="702" r:id="rId143"/>
    <p:sldId id="720" r:id="rId144"/>
    <p:sldId id="713" r:id="rId145"/>
    <p:sldId id="714" r:id="rId146"/>
    <p:sldId id="715" r:id="rId147"/>
    <p:sldId id="721" r:id="rId148"/>
    <p:sldId id="716" r:id="rId149"/>
    <p:sldId id="717" r:id="rId150"/>
    <p:sldId id="718" r:id="rId151"/>
    <p:sldId id="703" r:id="rId152"/>
    <p:sldId id="704" r:id="rId153"/>
    <p:sldId id="719" r:id="rId154"/>
    <p:sldId id="722" r:id="rId155"/>
    <p:sldId id="723" r:id="rId156"/>
    <p:sldId id="724" r:id="rId157"/>
    <p:sldId id="725" r:id="rId158"/>
    <p:sldId id="1212" r:id="rId159"/>
    <p:sldId id="1213" r:id="rId160"/>
    <p:sldId id="1211" r:id="rId161"/>
    <p:sldId id="1198" r:id="rId162"/>
    <p:sldId id="1199" r:id="rId163"/>
    <p:sldId id="1202" r:id="rId164"/>
    <p:sldId id="1204" r:id="rId165"/>
    <p:sldId id="1203" r:id="rId166"/>
    <p:sldId id="1200" r:id="rId167"/>
    <p:sldId id="1205" r:id="rId168"/>
    <p:sldId id="1206" r:id="rId169"/>
    <p:sldId id="1208" r:id="rId170"/>
    <p:sldId id="1207" r:id="rId171"/>
    <p:sldId id="1201" r:id="rId172"/>
    <p:sldId id="1209" r:id="rId173"/>
    <p:sldId id="1210" r:id="rId174"/>
    <p:sldId id="726" r:id="rId175"/>
    <p:sldId id="727" r:id="rId176"/>
    <p:sldId id="706" r:id="rId177"/>
    <p:sldId id="705" r:id="rId178"/>
    <p:sldId id="692" r:id="rId179"/>
    <p:sldId id="693" r:id="rId180"/>
    <p:sldId id="708" r:id="rId181"/>
    <p:sldId id="709" r:id="rId182"/>
    <p:sldId id="710" r:id="rId183"/>
    <p:sldId id="711" r:id="rId184"/>
    <p:sldId id="1149" r:id="rId185"/>
    <p:sldId id="695" r:id="rId186"/>
    <p:sldId id="696" r:id="rId187"/>
    <p:sldId id="428" r:id="rId188"/>
    <p:sldId id="429" r:id="rId189"/>
    <p:sldId id="590" r:id="rId190"/>
    <p:sldId id="592" r:id="rId191"/>
    <p:sldId id="591" r:id="rId192"/>
    <p:sldId id="593" r:id="rId193"/>
    <p:sldId id="594" r:id="rId194"/>
    <p:sldId id="595" r:id="rId195"/>
    <p:sldId id="596" r:id="rId196"/>
    <p:sldId id="597" r:id="rId197"/>
    <p:sldId id="598" r:id="rId198"/>
    <p:sldId id="599" r:id="rId199"/>
    <p:sldId id="600" r:id="rId200"/>
    <p:sldId id="601" r:id="rId201"/>
    <p:sldId id="602" r:id="rId202"/>
    <p:sldId id="603" r:id="rId203"/>
    <p:sldId id="604" r:id="rId204"/>
  </p:sldIdLst>
  <p:sldSz cx="9144000" cy="6858000" type="screen4x3"/>
  <p:notesSz cx="6858000" cy="9144000"/>
  <p:custDataLst>
    <p:tags r:id="rId20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786"/>
            <p14:sldId id="876"/>
            <p14:sldId id="869"/>
            <p14:sldId id="873"/>
            <p14:sldId id="865"/>
            <p14:sldId id="866"/>
            <p14:sldId id="870"/>
            <p14:sldId id="871"/>
            <p14:sldId id="874"/>
            <p14:sldId id="788"/>
            <p14:sldId id="872"/>
            <p14:sldId id="875"/>
            <p14:sldId id="877"/>
            <p14:sldId id="883"/>
            <p14:sldId id="878"/>
            <p14:sldId id="879"/>
            <p14:sldId id="790"/>
            <p14:sldId id="880"/>
            <p14:sldId id="884"/>
            <p14:sldId id="929"/>
            <p14:sldId id="930"/>
            <p14:sldId id="931"/>
            <p14:sldId id="932"/>
            <p14:sldId id="791"/>
            <p14:sldId id="881"/>
            <p14:sldId id="885"/>
            <p14:sldId id="933"/>
            <p14:sldId id="886"/>
            <p14:sldId id="934"/>
            <p14:sldId id="943"/>
            <p14:sldId id="944"/>
            <p14:sldId id="942"/>
            <p14:sldId id="945"/>
            <p14:sldId id="936"/>
            <p14:sldId id="946"/>
            <p14:sldId id="947"/>
            <p14:sldId id="948"/>
            <p14:sldId id="1180"/>
            <p14:sldId id="1181"/>
            <p14:sldId id="1182"/>
            <p14:sldId id="927"/>
            <p14:sldId id="928"/>
            <p14:sldId id="935"/>
            <p14:sldId id="939"/>
            <p14:sldId id="940"/>
            <p14:sldId id="941"/>
            <p14:sldId id="937"/>
            <p14:sldId id="938"/>
            <p14:sldId id="890"/>
            <p14:sldId id="536"/>
            <p14:sldId id="882"/>
            <p14:sldId id="887"/>
            <p14:sldId id="888"/>
            <p14:sldId id="889"/>
            <p14:sldId id="1233"/>
            <p14:sldId id="539"/>
            <p14:sldId id="540"/>
            <p14:sldId id="541"/>
            <p14:sldId id="772"/>
            <p14:sldId id="538"/>
            <p14:sldId id="537"/>
            <p14:sldId id="650"/>
            <p14:sldId id="653"/>
            <p14:sldId id="651"/>
            <p14:sldId id="654"/>
            <p14:sldId id="655"/>
            <p14:sldId id="652"/>
            <p14:sldId id="1178"/>
            <p14:sldId id="1179"/>
            <p14:sldId id="891"/>
            <p14:sldId id="892"/>
            <p14:sldId id="893"/>
            <p14:sldId id="895"/>
            <p14:sldId id="894"/>
            <p14:sldId id="896"/>
            <p14:sldId id="897"/>
            <p14:sldId id="898"/>
            <p14:sldId id="900"/>
            <p14:sldId id="794"/>
            <p14:sldId id="899"/>
            <p14:sldId id="427"/>
            <p14:sldId id="423"/>
            <p14:sldId id="566"/>
            <p14:sldId id="567"/>
            <p14:sldId id="568"/>
            <p14:sldId id="569"/>
            <p14:sldId id="570"/>
            <p14:sldId id="571"/>
            <p14:sldId id="575"/>
            <p14:sldId id="587"/>
            <p14:sldId id="764"/>
            <p14:sldId id="588"/>
            <p14:sldId id="589"/>
            <p14:sldId id="424"/>
            <p14:sldId id="425"/>
            <p14:sldId id="426"/>
            <p14:sldId id="771"/>
            <p14:sldId id="542"/>
            <p14:sldId id="543"/>
            <p14:sldId id="544"/>
          </p14:sldIdLst>
        </p14:section>
        <p14:section name="Untitled Section" id="{69352B41-44E2-4D7F-A1EF-71FC49AB1BC6}">
          <p14:sldIdLst>
            <p14:sldId id="533"/>
            <p14:sldId id="534"/>
            <p14:sldId id="535"/>
            <p14:sldId id="672"/>
            <p14:sldId id="673"/>
            <p14:sldId id="674"/>
            <p14:sldId id="675"/>
            <p14:sldId id="676"/>
            <p14:sldId id="677"/>
            <p14:sldId id="678"/>
            <p14:sldId id="679"/>
            <p14:sldId id="680"/>
            <p14:sldId id="681"/>
            <p14:sldId id="682"/>
            <p14:sldId id="683"/>
            <p14:sldId id="684"/>
            <p14:sldId id="685"/>
            <p14:sldId id="697"/>
            <p14:sldId id="1234"/>
            <p14:sldId id="698"/>
            <p14:sldId id="1235"/>
            <p14:sldId id="1251"/>
            <p14:sldId id="694"/>
            <p14:sldId id="1252"/>
            <p14:sldId id="1253"/>
            <p14:sldId id="1254"/>
            <p14:sldId id="1255"/>
            <p14:sldId id="1256"/>
            <p14:sldId id="1257"/>
            <p14:sldId id="1258"/>
            <p14:sldId id="1259"/>
            <p14:sldId id="1250"/>
            <p14:sldId id="1260"/>
            <p14:sldId id="699"/>
            <p14:sldId id="700"/>
            <p14:sldId id="701"/>
            <p14:sldId id="691"/>
            <p14:sldId id="712"/>
            <p14:sldId id="702"/>
            <p14:sldId id="720"/>
            <p14:sldId id="713"/>
            <p14:sldId id="714"/>
            <p14:sldId id="715"/>
            <p14:sldId id="721"/>
            <p14:sldId id="716"/>
            <p14:sldId id="717"/>
            <p14:sldId id="718"/>
            <p14:sldId id="703"/>
            <p14:sldId id="704"/>
            <p14:sldId id="719"/>
            <p14:sldId id="722"/>
            <p14:sldId id="723"/>
            <p14:sldId id="724"/>
            <p14:sldId id="725"/>
            <p14:sldId id="1212"/>
            <p14:sldId id="1213"/>
            <p14:sldId id="1211"/>
            <p14:sldId id="1198"/>
            <p14:sldId id="1199"/>
            <p14:sldId id="1202"/>
            <p14:sldId id="1204"/>
            <p14:sldId id="1203"/>
            <p14:sldId id="1200"/>
            <p14:sldId id="1205"/>
            <p14:sldId id="1206"/>
            <p14:sldId id="1208"/>
            <p14:sldId id="1207"/>
            <p14:sldId id="1201"/>
            <p14:sldId id="1209"/>
            <p14:sldId id="1210"/>
            <p14:sldId id="726"/>
            <p14:sldId id="727"/>
            <p14:sldId id="706"/>
            <p14:sldId id="705"/>
            <p14:sldId id="692"/>
            <p14:sldId id="693"/>
            <p14:sldId id="708"/>
            <p14:sldId id="709"/>
            <p14:sldId id="710"/>
            <p14:sldId id="711"/>
            <p14:sldId id="1149"/>
            <p14:sldId id="695"/>
            <p14:sldId id="696"/>
            <p14:sldId id="428"/>
            <p14:sldId id="429"/>
            <p14:sldId id="590"/>
            <p14:sldId id="592"/>
            <p14:sldId id="591"/>
            <p14:sldId id="593"/>
            <p14:sldId id="594"/>
            <p14:sldId id="595"/>
            <p14:sldId id="596"/>
            <p14:sldId id="597"/>
            <p14:sldId id="598"/>
            <p14:sldId id="599"/>
            <p14:sldId id="600"/>
            <p14:sldId id="601"/>
            <p14:sldId id="602"/>
            <p14:sldId id="603"/>
            <p14:sldId id="60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992222"/>
    <a:srgbClr val="00BBEE"/>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7" autoAdjust="0"/>
    <p:restoredTop sz="78333" autoAdjust="0"/>
  </p:normalViewPr>
  <p:slideViewPr>
    <p:cSldViewPr snapToObjects="1" showGuides="1">
      <p:cViewPr varScale="1">
        <p:scale>
          <a:sx n="86" d="100"/>
          <a:sy n="86" d="100"/>
        </p:scale>
        <p:origin x="1094" y="58"/>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78024"/>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1"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handoutMaster" Target="handoutMasters/handoutMaster1.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tableStyles" Target="tableStyle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tags" Target="tags/tag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presProps" Target="presProp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2021-09-14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9/14/2021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87</a:t>
            </a:fld>
            <a:endParaRPr lang="en-US"/>
          </a:p>
        </p:txBody>
      </p:sp>
    </p:spTree>
    <p:extLst>
      <p:ext uri="{BB962C8B-B14F-4D97-AF65-F5344CB8AC3E}">
        <p14:creationId xmlns:p14="http://schemas.microsoft.com/office/powerpoint/2010/main" val="89875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196</a:t>
            </a:fld>
            <a:endParaRPr lang="en-US"/>
          </a:p>
        </p:txBody>
      </p:sp>
    </p:spTree>
    <p:extLst>
      <p:ext uri="{BB962C8B-B14F-4D97-AF65-F5344CB8AC3E}">
        <p14:creationId xmlns:p14="http://schemas.microsoft.com/office/powerpoint/2010/main" val="3157607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197</a:t>
            </a:fld>
            <a:endParaRPr lang="en-US"/>
          </a:p>
        </p:txBody>
      </p:sp>
    </p:spTree>
    <p:extLst>
      <p:ext uri="{BB962C8B-B14F-4D97-AF65-F5344CB8AC3E}">
        <p14:creationId xmlns:p14="http://schemas.microsoft.com/office/powerpoint/2010/main" val="549237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88</a:t>
            </a:fld>
            <a:endParaRPr lang="en-US"/>
          </a:p>
        </p:txBody>
      </p:sp>
    </p:spTree>
    <p:extLst>
      <p:ext uri="{BB962C8B-B14F-4D97-AF65-F5344CB8AC3E}">
        <p14:creationId xmlns:p14="http://schemas.microsoft.com/office/powerpoint/2010/main" val="54242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189</a:t>
            </a:fld>
            <a:endParaRPr lang="en-US"/>
          </a:p>
        </p:txBody>
      </p:sp>
    </p:spTree>
    <p:extLst>
      <p:ext uri="{BB962C8B-B14F-4D97-AF65-F5344CB8AC3E}">
        <p14:creationId xmlns:p14="http://schemas.microsoft.com/office/powerpoint/2010/main" val="3883660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190</a:t>
            </a:fld>
            <a:endParaRPr lang="en-US"/>
          </a:p>
        </p:txBody>
      </p:sp>
    </p:spTree>
    <p:extLst>
      <p:ext uri="{BB962C8B-B14F-4D97-AF65-F5344CB8AC3E}">
        <p14:creationId xmlns:p14="http://schemas.microsoft.com/office/powerpoint/2010/main" val="3276508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191</a:t>
            </a:fld>
            <a:endParaRPr lang="en-US"/>
          </a:p>
        </p:txBody>
      </p:sp>
    </p:spTree>
    <p:extLst>
      <p:ext uri="{BB962C8B-B14F-4D97-AF65-F5344CB8AC3E}">
        <p14:creationId xmlns:p14="http://schemas.microsoft.com/office/powerpoint/2010/main" val="1578642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192</a:t>
            </a:fld>
            <a:endParaRPr lang="en-US"/>
          </a:p>
        </p:txBody>
      </p:sp>
    </p:spTree>
    <p:extLst>
      <p:ext uri="{BB962C8B-B14F-4D97-AF65-F5344CB8AC3E}">
        <p14:creationId xmlns:p14="http://schemas.microsoft.com/office/powerpoint/2010/main" val="1907207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193</a:t>
            </a:fld>
            <a:endParaRPr lang="en-US"/>
          </a:p>
        </p:txBody>
      </p:sp>
    </p:spTree>
    <p:extLst>
      <p:ext uri="{BB962C8B-B14F-4D97-AF65-F5344CB8AC3E}">
        <p14:creationId xmlns:p14="http://schemas.microsoft.com/office/powerpoint/2010/main" val="1550051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194</a:t>
            </a:fld>
            <a:endParaRPr lang="en-US"/>
          </a:p>
        </p:txBody>
      </p:sp>
    </p:spTree>
    <p:extLst>
      <p:ext uri="{BB962C8B-B14F-4D97-AF65-F5344CB8AC3E}">
        <p14:creationId xmlns:p14="http://schemas.microsoft.com/office/powerpoint/2010/main" val="417339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195</a:t>
            </a:fld>
            <a:endParaRPr lang="en-US"/>
          </a:p>
        </p:txBody>
      </p:sp>
    </p:spTree>
    <p:extLst>
      <p:ext uri="{BB962C8B-B14F-4D97-AF65-F5344CB8AC3E}">
        <p14:creationId xmlns:p14="http://schemas.microsoft.com/office/powerpoint/2010/main" val="2550669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hyperlink" Target="https://cloud.spring.io/spring-cloud-netflix" TargetMode="External"/><Relationship Id="rId2" Type="http://schemas.openxmlformats.org/officeDocument/2006/relationships/hyperlink" Target="https://cloud.spring.io/spring-cloud-config" TargetMode="Externa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hyperlink" Target="https://cloud.spring.io/spring-cloud-cloudfoundry" TargetMode="External"/><Relationship Id="rId2" Type="http://schemas.openxmlformats.org/officeDocument/2006/relationships/hyperlink" Target="https://cloud.spring.io/spring-cloud-bus" TargetMode="Externa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hyperlink" Target="https://cloud.spring.io/spring-cloud-open-service-broke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github.com/spring-cloud/spring-cloud-clust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hyperlink" Target="https://cloud.spring.io/spring-cloud-consu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cloud.spring.io/spring-cloud-sleuth" TargetMode="External"/><Relationship Id="rId4" Type="http://schemas.openxmlformats.org/officeDocument/2006/relationships/hyperlink" Target="https://cloud.spring.io/spring-cloud-security" TargetMode="External"/></Relationships>
</file>

<file path=ppt/slides/_rels/slide191.xml.rels><?xml version="1.0" encoding="UTF-8" standalone="yes"?>
<Relationships xmlns="http://schemas.openxmlformats.org/package/2006/relationships"><Relationship Id="rId3" Type="http://schemas.openxmlformats.org/officeDocument/2006/relationships/hyperlink" Target="https://cloud.spring.io/spring-cloud-dataflow"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cloud.spring.io/spring-cloud-stream" TargetMode="External"/></Relationships>
</file>

<file path=ppt/slides/_rels/slide192.xml.rels><?xml version="1.0" encoding="UTF-8" standalone="yes"?>
<Relationships xmlns="http://schemas.openxmlformats.org/package/2006/relationships"><Relationship Id="rId3" Type="http://schemas.openxmlformats.org/officeDocument/2006/relationships/hyperlink" Target="https://cloud.spring.io/spring-cloud-stream-app-starter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loud.spring.io/spring-cloud-task" TargetMode="External"/></Relationships>
</file>

<file path=ppt/slides/_rels/slide193.xml.rels><?xml version="1.0" encoding="UTF-8" standalone="yes"?>
<Relationships xmlns="http://schemas.openxmlformats.org/package/2006/relationships"><Relationship Id="rId3" Type="http://schemas.openxmlformats.org/officeDocument/2006/relationships/hyperlink" Target="https://cloud.spring.io/spring-cloud-task-app-starte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loud.spring.io/spring-cloud-zookeeper"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github.com/spring-cloud/spring-cloud-aw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github.com/spring-cloud/spring-cloud-connectors"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s://github.com/spring-cloud/spring-cloud-starter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cloud.spring.io/spring-cloud-contract" TargetMode="External"/><Relationship Id="rId4" Type="http://schemas.openxmlformats.org/officeDocument/2006/relationships/hyperlink" Target="https://github.com/spring-cloud/spring-cloud-cli"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s://cloud.spring.io/spring-cloud-gateway"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cloud.spring.io/spring-cloud-pipelines" TargetMode="External"/><Relationship Id="rId4" Type="http://schemas.openxmlformats.org/officeDocument/2006/relationships/hyperlink" Target="https://cloud.spring.io/spring-cloud-openfeign"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s://github.com/spring-cloud/spring-cloud-function"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667" t="3422" r="6666" b="11186"/>
          <a:stretch/>
        </p:blipFill>
        <p:spPr>
          <a:xfrm>
            <a:off x="152400" y="2057400"/>
            <a:ext cx="8382000" cy="2514600"/>
          </a:xfrm>
          <a:prstGeom prst="rect">
            <a:avLst/>
          </a:prstGeom>
        </p:spPr>
      </p:pic>
      <p:sp>
        <p:nvSpPr>
          <p:cNvPr id="5" name="TextBox 4"/>
          <p:cNvSpPr txBox="1"/>
          <p:nvPr/>
        </p:nvSpPr>
        <p:spPr>
          <a:xfrm>
            <a:off x="2971800" y="1066800"/>
            <a:ext cx="2287806" cy="646331"/>
          </a:xfrm>
          <a:prstGeom prst="rect">
            <a:avLst/>
          </a:prstGeom>
          <a:noFill/>
        </p:spPr>
        <p:txBody>
          <a:bodyPr wrap="none" rtlCol="0">
            <a:spAutoFit/>
          </a:bodyPr>
          <a:lstStyle/>
          <a:p>
            <a:r>
              <a:rPr lang="en-IN" b="1" dirty="0"/>
              <a:t>Aggregator Pattern</a:t>
            </a:r>
            <a:endParaRPr lang="en-IN" dirty="0"/>
          </a:p>
          <a:p>
            <a:endParaRPr lang="en-IN" dirty="0"/>
          </a:p>
        </p:txBody>
      </p:sp>
    </p:spTree>
    <p:extLst>
      <p:ext uri="{BB962C8B-B14F-4D97-AF65-F5344CB8AC3E}">
        <p14:creationId xmlns:p14="http://schemas.microsoft.com/office/powerpoint/2010/main" val="3023849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1600200"/>
            <a:ext cx="4878259" cy="369332"/>
          </a:xfrm>
          <a:prstGeom prst="rect">
            <a:avLst/>
          </a:prstGeom>
          <a:noFill/>
        </p:spPr>
        <p:txBody>
          <a:bodyPr wrap="none" rtlCol="0">
            <a:spAutoFit/>
          </a:bodyPr>
          <a:lstStyle/>
          <a:p>
            <a:r>
              <a:rPr lang="en-US" b="1" dirty="0"/>
              <a:t>Chained or Chain of Responsibility Pattern</a:t>
            </a:r>
            <a:endParaRPr lang="en-US" dirty="0"/>
          </a:p>
        </p:txBody>
      </p:sp>
      <p:pic>
        <p:nvPicPr>
          <p:cNvPr id="3" name="Picture 2"/>
          <p:cNvPicPr>
            <a:picLocks noChangeAspect="1"/>
          </p:cNvPicPr>
          <p:nvPr/>
        </p:nvPicPr>
        <p:blipFill>
          <a:blip r:embed="rId2"/>
          <a:stretch>
            <a:fillRect/>
          </a:stretch>
        </p:blipFill>
        <p:spPr>
          <a:xfrm>
            <a:off x="0" y="2438400"/>
            <a:ext cx="9144000" cy="2494450"/>
          </a:xfrm>
          <a:prstGeom prst="rect">
            <a:avLst/>
          </a:prstGeom>
        </p:spPr>
      </p:pic>
    </p:spTree>
    <p:extLst>
      <p:ext uri="{BB962C8B-B14F-4D97-AF65-F5344CB8AC3E}">
        <p14:creationId xmlns:p14="http://schemas.microsoft.com/office/powerpoint/2010/main" val="1162934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Scaling Challenge</a:t>
            </a:r>
          </a:p>
        </p:txBody>
      </p:sp>
      <p:pic>
        <p:nvPicPr>
          <p:cNvPr id="9218" name="Picture 2" descr="z-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29056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5941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b="1" dirty="0"/>
              <a:t>1. Data Synchronization</a:t>
            </a:r>
            <a:r>
              <a:rPr lang="en-US" dirty="0"/>
              <a:t> — We have event sourcing architecture to address this issue using the </a:t>
            </a:r>
            <a:r>
              <a:rPr lang="en-US" dirty="0" err="1"/>
              <a:t>async</a:t>
            </a:r>
            <a:r>
              <a:rPr lang="en-US" dirty="0"/>
              <a:t> messaging platform. The saga design pattern can address this challenge.</a:t>
            </a:r>
          </a:p>
          <a:p>
            <a:r>
              <a:rPr lang="en-US" b="1" dirty="0"/>
              <a:t>2. Security</a:t>
            </a:r>
            <a:r>
              <a:rPr lang="en-US" dirty="0"/>
              <a:t> — An API Gateway can solve these challenges. Kong is very popular and is open-source, and is being used by many companies in production. Custom solutions can also be developed for API security using JWT token, Spring Security, and Netflix </a:t>
            </a:r>
            <a:r>
              <a:rPr lang="en-US" dirty="0" err="1"/>
              <a:t>Zuul</a:t>
            </a:r>
            <a:r>
              <a:rPr lang="en-US" dirty="0"/>
              <a:t>/ Zuul2. There are enterprise solutions available, too, like </a:t>
            </a:r>
            <a:r>
              <a:rPr lang="en-US" dirty="0" err="1"/>
              <a:t>Apigee</a:t>
            </a:r>
            <a:r>
              <a:rPr lang="en-US" dirty="0"/>
              <a:t> and </a:t>
            </a:r>
            <a:r>
              <a:rPr lang="en-US" dirty="0" err="1"/>
              <a:t>Okta</a:t>
            </a:r>
            <a:r>
              <a:rPr lang="en-US" dirty="0"/>
              <a:t> (2-step authentication). Openshift is used for public cloud security for its top features, like Red Hat Linux Kernel-based security and namespace-based app-to-app security.</a:t>
            </a:r>
          </a:p>
          <a:p>
            <a:r>
              <a:rPr lang="en-US" b="1" dirty="0"/>
              <a:t>3. Versioning</a:t>
            </a:r>
            <a:r>
              <a:rPr lang="en-US" dirty="0"/>
              <a:t> — This will be taken care of by API registry and discovery APIs using the dynamic Swagger API, which can be updated dynamically and shared with consumers on the server.</a:t>
            </a:r>
          </a:p>
          <a:p>
            <a:r>
              <a:rPr lang="en-US" dirty="0"/>
              <a:t>4. </a:t>
            </a:r>
            <a:r>
              <a:rPr lang="en-US" b="1" dirty="0"/>
              <a:t>Discovery</a:t>
            </a:r>
            <a:r>
              <a:rPr lang="en-US" dirty="0"/>
              <a:t> — This will be addressed by API discovery tools like Kubernetes and </a:t>
            </a:r>
            <a:r>
              <a:rPr lang="en-US" dirty="0" err="1"/>
              <a:t>OpenShift</a:t>
            </a:r>
            <a:r>
              <a:rPr lang="en-US" dirty="0"/>
              <a:t>. It can also be done using Netflix Eureka at the code level. However, doing it in with the orchestration layer will be better and can be managed by these tools rather doing and maintaining it through code and configuration.</a:t>
            </a:r>
          </a:p>
          <a:p>
            <a:endParaRPr lang="en-IN" dirty="0"/>
          </a:p>
        </p:txBody>
      </p:sp>
      <p:sp>
        <p:nvSpPr>
          <p:cNvPr id="3" name="Title 2"/>
          <p:cNvSpPr>
            <a:spLocks noGrp="1"/>
          </p:cNvSpPr>
          <p:nvPr>
            <p:ph type="title"/>
          </p:nvPr>
        </p:nvSpPr>
        <p:spPr/>
        <p:txBody>
          <a:bodyPr/>
          <a:lstStyle/>
          <a:p>
            <a:r>
              <a:rPr lang="en-IN" dirty="0"/>
              <a:t>Proposed Solutions to Handle Challenges</a:t>
            </a:r>
          </a:p>
        </p:txBody>
      </p:sp>
    </p:spTree>
    <p:extLst>
      <p:ext uri="{BB962C8B-B14F-4D97-AF65-F5344CB8AC3E}">
        <p14:creationId xmlns:p14="http://schemas.microsoft.com/office/powerpoint/2010/main" val="39910566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1" dirty="0"/>
              <a:t>5. Data Staleness —</a:t>
            </a:r>
            <a:r>
              <a:rPr lang="en-US" dirty="0"/>
              <a:t> The database should be always updated to give recent data. The API will fetch data from the recent and updated database. A timestamp entry can also be added with each record in the database to check and verify the recent data. Caching can be used and customized with an acceptable eviction policy based on business requirements.</a:t>
            </a:r>
          </a:p>
          <a:p>
            <a:r>
              <a:rPr lang="en-US" b="1" dirty="0"/>
              <a:t>6. Debugging and Logging</a:t>
            </a:r>
            <a:r>
              <a:rPr lang="en-US" dirty="0"/>
              <a:t> — There are multiple solutions for this. Externalized logging can be used by pushing log messages to an </a:t>
            </a:r>
            <a:r>
              <a:rPr lang="en-US" dirty="0" err="1"/>
              <a:t>async</a:t>
            </a:r>
            <a:r>
              <a:rPr lang="en-US" dirty="0"/>
              <a:t> messaging platform like Kafka, Google </a:t>
            </a:r>
            <a:r>
              <a:rPr lang="en-US" dirty="0" err="1"/>
              <a:t>PubSub</a:t>
            </a:r>
            <a:r>
              <a:rPr lang="en-US" dirty="0"/>
              <a:t>, etc. A correlation ID can be provided by the client in the header to REST APIs to track the relevant logs across all the pods/Docker containers. Also, local debugging can be done individually on each microservice using the IDE or checking the logs.</a:t>
            </a:r>
          </a:p>
          <a:p>
            <a:r>
              <a:rPr lang="en-US" b="1" dirty="0"/>
              <a:t>7. Testing —</a:t>
            </a:r>
            <a:r>
              <a:rPr lang="en-US" dirty="0"/>
              <a:t> This issue can be addressed with unit testing by mocking REST APIs or integrated/dependent APIs which are not available for testing using </a:t>
            </a:r>
            <a:r>
              <a:rPr lang="en-US" dirty="0" err="1"/>
              <a:t>WireMock</a:t>
            </a:r>
            <a:r>
              <a:rPr lang="en-US" dirty="0"/>
              <a:t>, BDD, Cucumber, integration testing, performance testing using </a:t>
            </a:r>
            <a:r>
              <a:rPr lang="en-US" dirty="0" err="1"/>
              <a:t>JMeter</a:t>
            </a:r>
            <a:r>
              <a:rPr lang="en-US" dirty="0"/>
              <a:t>, and any good profiling tool like </a:t>
            </a:r>
            <a:r>
              <a:rPr lang="en-US" dirty="0" err="1"/>
              <a:t>Jprofiler</a:t>
            </a:r>
            <a:r>
              <a:rPr lang="en-US" dirty="0"/>
              <a:t>, </a:t>
            </a:r>
            <a:r>
              <a:rPr lang="en-US" dirty="0" err="1"/>
              <a:t>DynaTrace</a:t>
            </a:r>
            <a:r>
              <a:rPr lang="en-US" dirty="0"/>
              <a:t>, </a:t>
            </a:r>
            <a:r>
              <a:rPr lang="en-US" dirty="0" err="1"/>
              <a:t>YourToolKit</a:t>
            </a:r>
            <a:r>
              <a:rPr lang="en-US" dirty="0"/>
              <a:t>, </a:t>
            </a:r>
            <a:r>
              <a:rPr lang="en-US" dirty="0" err="1"/>
              <a:t>VisualVM</a:t>
            </a:r>
            <a:r>
              <a:rPr lang="en-US" dirty="0"/>
              <a:t>, etc.</a:t>
            </a:r>
          </a:p>
          <a:p>
            <a:endParaRPr lang="en-IN" dirty="0"/>
          </a:p>
        </p:txBody>
      </p:sp>
      <p:sp>
        <p:nvSpPr>
          <p:cNvPr id="3" name="Title 2"/>
          <p:cNvSpPr>
            <a:spLocks noGrp="1"/>
          </p:cNvSpPr>
          <p:nvPr>
            <p:ph type="title"/>
          </p:nvPr>
        </p:nvSpPr>
        <p:spPr/>
        <p:txBody>
          <a:bodyPr/>
          <a:lstStyle/>
          <a:p>
            <a:r>
              <a:rPr lang="en-IN" dirty="0"/>
              <a:t>Proposed Solutions to Handle Challenges</a:t>
            </a:r>
          </a:p>
        </p:txBody>
      </p:sp>
    </p:spTree>
    <p:extLst>
      <p:ext uri="{BB962C8B-B14F-4D97-AF65-F5344CB8AC3E}">
        <p14:creationId xmlns:p14="http://schemas.microsoft.com/office/powerpoint/2010/main" val="1351449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8. Monitoring</a:t>
            </a:r>
            <a:r>
              <a:rPr lang="en-US" dirty="0"/>
              <a:t> — Monitoring can be done using open-source tools like Prometheus in combination with </a:t>
            </a:r>
            <a:r>
              <a:rPr lang="en-US" dirty="0" err="1"/>
              <a:t>Grafana</a:t>
            </a:r>
            <a:r>
              <a:rPr lang="en-US" dirty="0"/>
              <a:t> by creating gauge and matrices, Kubernetes/</a:t>
            </a:r>
            <a:r>
              <a:rPr lang="en-US" dirty="0" err="1"/>
              <a:t>OpensShift</a:t>
            </a:r>
            <a:r>
              <a:rPr lang="en-US" dirty="0"/>
              <a:t>, Influx DB, </a:t>
            </a:r>
            <a:r>
              <a:rPr lang="en-US" dirty="0" err="1"/>
              <a:t>Apigee</a:t>
            </a:r>
            <a:r>
              <a:rPr lang="en-US" dirty="0"/>
              <a:t>, combined with </a:t>
            </a:r>
            <a:r>
              <a:rPr lang="en-US" dirty="0" err="1"/>
              <a:t>Grafana</a:t>
            </a:r>
            <a:r>
              <a:rPr lang="en-US" dirty="0"/>
              <a:t>, and Graphite.</a:t>
            </a:r>
          </a:p>
          <a:p>
            <a:r>
              <a:rPr lang="en-US" b="1" dirty="0"/>
              <a:t>9. DevOps Support —</a:t>
            </a:r>
            <a:r>
              <a:rPr lang="en-US" dirty="0"/>
              <a:t> </a:t>
            </a:r>
            <a:r>
              <a:rPr lang="en-US" dirty="0" err="1"/>
              <a:t>Microservices</a:t>
            </a:r>
            <a:r>
              <a:rPr lang="en-US" dirty="0"/>
              <a:t> deployment and support-related challenges can be addressed using state-of-the-art DevOps tools like GCP, Kubernetes, and </a:t>
            </a:r>
            <a:r>
              <a:rPr lang="en-US" dirty="0" err="1"/>
              <a:t>OpenShift</a:t>
            </a:r>
            <a:r>
              <a:rPr lang="en-US" dirty="0"/>
              <a:t> with Jenkins.</a:t>
            </a:r>
          </a:p>
          <a:p>
            <a:r>
              <a:rPr lang="en-US" b="1" dirty="0"/>
              <a:t>10. Fault Tolerance</a:t>
            </a:r>
            <a:r>
              <a:rPr lang="en-US" dirty="0"/>
              <a:t> — Netflix </a:t>
            </a:r>
            <a:r>
              <a:rPr lang="en-US" dirty="0" err="1"/>
              <a:t>Hystrix</a:t>
            </a:r>
            <a:r>
              <a:rPr lang="en-US" dirty="0"/>
              <a:t> can be used to break the circuit if there is no response from the API for the given SLA/ETA.</a:t>
            </a:r>
          </a:p>
        </p:txBody>
      </p:sp>
      <p:sp>
        <p:nvSpPr>
          <p:cNvPr id="3" name="Title 2"/>
          <p:cNvSpPr>
            <a:spLocks noGrp="1"/>
          </p:cNvSpPr>
          <p:nvPr>
            <p:ph type="title"/>
          </p:nvPr>
        </p:nvSpPr>
        <p:spPr/>
        <p:txBody>
          <a:bodyPr/>
          <a:lstStyle/>
          <a:p>
            <a:r>
              <a:rPr lang="en-IN" dirty="0"/>
              <a:t>Proposed Solutions to Handle Challenges</a:t>
            </a:r>
          </a:p>
        </p:txBody>
      </p:sp>
    </p:spTree>
    <p:extLst>
      <p:ext uri="{BB962C8B-B14F-4D97-AF65-F5344CB8AC3E}">
        <p14:creationId xmlns:p14="http://schemas.microsoft.com/office/powerpoint/2010/main" val="19958752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err="1"/>
              <a:t>Microservices</a:t>
            </a:r>
            <a:r>
              <a:rPr lang="en-IN" b="0" dirty="0"/>
              <a:t> Inter-Service Communication</a:t>
            </a:r>
            <a:br>
              <a:rPr lang="en-IN" b="0" dirty="0"/>
            </a:br>
            <a:endParaRPr lang="en-IN" dirty="0"/>
          </a:p>
        </p:txBody>
      </p:sp>
      <p:pic>
        <p:nvPicPr>
          <p:cNvPr id="1026" name="Picture 2" descr="Microservices Inter-Service Commun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7017423"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0625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Microservice Architecture, we can classify our inter-service communication into two approaches like the following:</a:t>
            </a:r>
          </a:p>
          <a:p>
            <a:r>
              <a:rPr lang="en-US" dirty="0"/>
              <a:t>Synchronous communication style</a:t>
            </a:r>
          </a:p>
          <a:p>
            <a:r>
              <a:rPr lang="en-US" dirty="0"/>
              <a:t>Asynchronous communication style</a:t>
            </a:r>
            <a:endParaRPr lang="en-IN" dirty="0"/>
          </a:p>
        </p:txBody>
      </p:sp>
      <p:sp>
        <p:nvSpPr>
          <p:cNvPr id="3" name="Title 2"/>
          <p:cNvSpPr>
            <a:spLocks noGrp="1"/>
          </p:cNvSpPr>
          <p:nvPr>
            <p:ph type="title"/>
          </p:nvPr>
        </p:nvSpPr>
        <p:spPr/>
        <p:txBody>
          <a:bodyPr/>
          <a:lstStyle/>
          <a:p>
            <a:r>
              <a:rPr lang="en-IN" b="0" dirty="0" err="1"/>
              <a:t>Microservices</a:t>
            </a:r>
            <a:r>
              <a:rPr lang="en-IN" b="0" dirty="0"/>
              <a:t> Inter-Service Communication</a:t>
            </a:r>
            <a:br>
              <a:rPr lang="en-IN" b="0" dirty="0"/>
            </a:br>
            <a:endParaRPr lang="en-IN" dirty="0"/>
          </a:p>
        </p:txBody>
      </p:sp>
    </p:spTree>
    <p:extLst>
      <p:ext uri="{BB962C8B-B14F-4D97-AF65-F5344CB8AC3E}">
        <p14:creationId xmlns:p14="http://schemas.microsoft.com/office/powerpoint/2010/main" val="13208046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Synchronous communication</a:t>
            </a:r>
            <a:r>
              <a:rPr lang="en-IN" b="0" dirty="0"/>
              <a:t> </a:t>
            </a:r>
            <a:r>
              <a:rPr lang="en-IN" dirty="0"/>
              <a:t>style</a:t>
            </a:r>
            <a:br>
              <a:rPr lang="en-IN" b="0" dirty="0"/>
            </a:br>
            <a:endParaRPr lang="en-IN" dirty="0"/>
          </a:p>
        </p:txBody>
      </p:sp>
      <p:pic>
        <p:nvPicPr>
          <p:cNvPr id="2050" name="Picture 2" descr="Synchronous communication sty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6552538"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66800" y="4413517"/>
            <a:ext cx="7086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client sends a request to the server and waits for a response from the service (Mostly JSON over HTTP). </a:t>
            </a:r>
          </a:p>
          <a:p>
            <a:pPr marL="285750" indent="-285750">
              <a:buFont typeface="Arial" panose="020B0604020202020204" pitchFamily="34" charset="0"/>
              <a:buChar char="•"/>
            </a:pPr>
            <a:r>
              <a:rPr lang="en-US" dirty="0"/>
              <a:t>For example, Spring Cloud Netflix provides the most common pattern for synchronous REST communication such as Feign or </a:t>
            </a:r>
            <a:r>
              <a:rPr lang="en-US" dirty="0" err="1"/>
              <a:t>Hystrix</a:t>
            </a:r>
            <a:r>
              <a:rPr lang="en-US" dirty="0"/>
              <a:t>.</a:t>
            </a:r>
            <a:endParaRPr lang="en-IN" dirty="0"/>
          </a:p>
        </p:txBody>
      </p:sp>
    </p:spTree>
    <p:extLst>
      <p:ext uri="{BB962C8B-B14F-4D97-AF65-F5344CB8AC3E}">
        <p14:creationId xmlns:p14="http://schemas.microsoft.com/office/powerpoint/2010/main" val="25052438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Synchronous communication</a:t>
            </a:r>
            <a:r>
              <a:rPr lang="en-IN" b="0" dirty="0"/>
              <a:t> </a:t>
            </a:r>
            <a:r>
              <a:rPr lang="en-IN" dirty="0"/>
              <a:t>style</a:t>
            </a:r>
            <a:br>
              <a:rPr lang="en-IN" b="0" dirty="0"/>
            </a:br>
            <a:endParaRPr lang="en-IN" dirty="0"/>
          </a:p>
        </p:txBody>
      </p:sp>
      <p:sp>
        <p:nvSpPr>
          <p:cNvPr id="4" name="TextBox 3"/>
          <p:cNvSpPr txBox="1"/>
          <p:nvPr/>
        </p:nvSpPr>
        <p:spPr>
          <a:xfrm>
            <a:off x="838200" y="1600200"/>
            <a:ext cx="7086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synchronous communication approach does have some drawbacks, such as timeouts and strong coupling. </a:t>
            </a:r>
          </a:p>
          <a:p>
            <a:pPr marL="285750" indent="-285750">
              <a:buFont typeface="Arial" panose="020B0604020202020204" pitchFamily="34" charset="0"/>
              <a:buChar char="•"/>
            </a:pPr>
            <a:r>
              <a:rPr lang="en-US" dirty="0"/>
              <a:t>There are numerous protocols, such as REST, </a:t>
            </a:r>
            <a:r>
              <a:rPr lang="en-US" dirty="0" err="1"/>
              <a:t>gRPC</a:t>
            </a:r>
            <a:r>
              <a:rPr lang="en-US" dirty="0"/>
              <a:t>, and Apache Thrift, that can be used to interact with services synchronously.</a:t>
            </a:r>
            <a:endParaRPr lang="en-IN" dirty="0"/>
          </a:p>
        </p:txBody>
      </p:sp>
    </p:spTree>
    <p:extLst>
      <p:ext uri="{BB962C8B-B14F-4D97-AF65-F5344CB8AC3E}">
        <p14:creationId xmlns:p14="http://schemas.microsoft.com/office/powerpoint/2010/main" val="25762043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Most synchronous communications are one-to-one. </a:t>
            </a:r>
          </a:p>
          <a:p>
            <a:r>
              <a:rPr lang="en-US" dirty="0"/>
              <a:t>In synchronous one-to-one communication, you can also use multiple instances of a service to scale the service. </a:t>
            </a:r>
          </a:p>
          <a:p>
            <a:r>
              <a:rPr lang="en-US" dirty="0"/>
              <a:t>However, if you do, you have to use a load-balancing mechanism on the client side. </a:t>
            </a:r>
          </a:p>
          <a:p>
            <a:r>
              <a:rPr lang="en-US" dirty="0"/>
              <a:t>Each service contains meta-information about all instances of the calling service. </a:t>
            </a:r>
          </a:p>
          <a:p>
            <a:r>
              <a:rPr lang="en-US" dirty="0"/>
              <a:t>This information is provided by the service discovery server, an example of which is Netflix Eureka.</a:t>
            </a:r>
            <a:endParaRPr lang="en-IN" dirty="0"/>
          </a:p>
        </p:txBody>
      </p:sp>
      <p:sp>
        <p:nvSpPr>
          <p:cNvPr id="3" name="Title 2"/>
          <p:cNvSpPr>
            <a:spLocks noGrp="1"/>
          </p:cNvSpPr>
          <p:nvPr>
            <p:ph type="title"/>
          </p:nvPr>
        </p:nvSpPr>
        <p:spPr/>
        <p:txBody>
          <a:bodyPr/>
          <a:lstStyle/>
          <a:p>
            <a:r>
              <a:rPr lang="en-IN" dirty="0"/>
              <a:t>Synchronous one-to-one communication style</a:t>
            </a:r>
          </a:p>
        </p:txBody>
      </p:sp>
    </p:spTree>
    <p:extLst>
      <p:ext uri="{BB962C8B-B14F-4D97-AF65-F5344CB8AC3E}">
        <p14:creationId xmlns:p14="http://schemas.microsoft.com/office/powerpoint/2010/main" val="39896065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352675"/>
          </a:xfrm>
        </p:spPr>
        <p:txBody>
          <a:bodyPr/>
          <a:lstStyle/>
          <a:p>
            <a:r>
              <a:rPr lang="en-US" dirty="0"/>
              <a:t>There are several load-balancing mechanisms you can use. </a:t>
            </a:r>
          </a:p>
          <a:p>
            <a:r>
              <a:rPr lang="en-US" dirty="0"/>
              <a:t>One of these is Netflix Ribbon, which carries out load-balancing on the client side, as illustrated in the following diagram:</a:t>
            </a:r>
          </a:p>
          <a:p>
            <a:endParaRPr lang="en-US" dirty="0"/>
          </a:p>
        </p:txBody>
      </p:sp>
      <p:sp>
        <p:nvSpPr>
          <p:cNvPr id="3" name="Title 2"/>
          <p:cNvSpPr>
            <a:spLocks noGrp="1"/>
          </p:cNvSpPr>
          <p:nvPr>
            <p:ph type="title"/>
          </p:nvPr>
        </p:nvSpPr>
        <p:spPr/>
        <p:txBody>
          <a:bodyPr/>
          <a:lstStyle/>
          <a:p>
            <a:r>
              <a:rPr lang="en-IN" dirty="0"/>
              <a:t>Synchronous one-to-one communication style</a:t>
            </a:r>
          </a:p>
        </p:txBody>
      </p:sp>
      <p:pic>
        <p:nvPicPr>
          <p:cNvPr id="4098" name="Picture 2" descr="Synchronous one-to-one communication sty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04" y="4038600"/>
            <a:ext cx="8077192"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012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9C168E-36E3-4DAA-AADC-9DD0B9715F21}"/>
              </a:ext>
            </a:extLst>
          </p:cNvPr>
          <p:cNvSpPr>
            <a:spLocks noGrp="1"/>
          </p:cNvSpPr>
          <p:nvPr>
            <p:ph sz="quarter" idx="12"/>
          </p:nvPr>
        </p:nvSpPr>
        <p:spPr/>
        <p:txBody>
          <a:bodyPr>
            <a:normAutofit fontScale="85000" lnSpcReduction="20000"/>
          </a:bodyPr>
          <a:lstStyle/>
          <a:p>
            <a:r>
              <a:rPr lang="en-US" dirty="0"/>
              <a:t>Branch microservice is a design pattern in which you can simultaneously process the requests and responses from  two or more independent microservices. </a:t>
            </a:r>
          </a:p>
          <a:p>
            <a:r>
              <a:rPr lang="en-US" dirty="0"/>
              <a:t>So, unlike the chained design pattern, the request is not passed in a sequence, but the request is passed to two or more mutually exclusive microservices chains. </a:t>
            </a:r>
          </a:p>
          <a:p>
            <a:r>
              <a:rPr lang="en-US" dirty="0"/>
              <a:t>This design pattern extends the Aggregator design pattern and provides the flexibility to produce responses from multiple chains or single chain. </a:t>
            </a:r>
          </a:p>
          <a:p>
            <a:r>
              <a:rPr lang="en-US" dirty="0"/>
              <a:t>For example, if you consider an e-commerce application, then you may need to retrieve data from multiple sources and this data could be a collaborated output of data from various services. </a:t>
            </a:r>
          </a:p>
          <a:p>
            <a:r>
              <a:rPr lang="en-US" dirty="0"/>
              <a:t>So, you can use the branch pattern, to retrieve data from multiple sources.</a:t>
            </a:r>
            <a:endParaRPr lang="en-IN" dirty="0"/>
          </a:p>
        </p:txBody>
      </p:sp>
      <p:sp>
        <p:nvSpPr>
          <p:cNvPr id="3" name="Title 2">
            <a:extLst>
              <a:ext uri="{FF2B5EF4-FFF2-40B4-BE49-F238E27FC236}">
                <a16:creationId xmlns:a16="http://schemas.microsoft.com/office/drawing/2014/main" id="{2020FE10-94AC-4E60-9302-DFF3C613EC03}"/>
              </a:ext>
            </a:extLst>
          </p:cNvPr>
          <p:cNvSpPr>
            <a:spLocks noGrp="1"/>
          </p:cNvSpPr>
          <p:nvPr>
            <p:ph type="title"/>
          </p:nvPr>
        </p:nvSpPr>
        <p:spPr/>
        <p:txBody>
          <a:bodyPr/>
          <a:lstStyle/>
          <a:p>
            <a:r>
              <a:rPr lang="en-IN" dirty="0"/>
              <a:t>Branch Pattern</a:t>
            </a:r>
          </a:p>
        </p:txBody>
      </p:sp>
    </p:spTree>
    <p:extLst>
      <p:ext uri="{BB962C8B-B14F-4D97-AF65-F5344CB8AC3E}">
        <p14:creationId xmlns:p14="http://schemas.microsoft.com/office/powerpoint/2010/main" val="20429636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Autofit/>
          </a:bodyPr>
          <a:lstStyle/>
          <a:p>
            <a:r>
              <a:rPr lang="en-US" sz="1800" dirty="0"/>
              <a:t>As you can see in the preceding diagram, we have multiple instances of a particular service, but the services are still communicating one-to-one. </a:t>
            </a:r>
          </a:p>
          <a:p>
            <a:r>
              <a:rPr lang="en-US" sz="1800" dirty="0"/>
              <a:t>That means that each service communicates to an instance of another service.</a:t>
            </a:r>
          </a:p>
          <a:p>
            <a:r>
              <a:rPr lang="en-US" sz="1800" dirty="0"/>
              <a:t>The load balancer chooses which method should be called. </a:t>
            </a:r>
          </a:p>
          <a:p>
            <a:r>
              <a:rPr lang="en-US" sz="1800" dirty="0"/>
              <a:t>The following is a list of some of the most common load-balancing methods available:</a:t>
            </a:r>
          </a:p>
          <a:p>
            <a:pPr lvl="1"/>
            <a:r>
              <a:rPr lang="en-US" sz="1600" dirty="0"/>
              <a:t>Round-Robin: This is the simplest method that routes requests across all the instances sequentially.</a:t>
            </a:r>
          </a:p>
          <a:p>
            <a:pPr lvl="1"/>
            <a:r>
              <a:rPr lang="en-US" sz="1600" dirty="0"/>
              <a:t>Least Connections: This is a method in which the request goes to the instance that has the fewest number of connections at the time.</a:t>
            </a:r>
          </a:p>
          <a:p>
            <a:pPr lvl="1"/>
            <a:r>
              <a:rPr lang="en-US" sz="1600" dirty="0"/>
              <a:t>Weighted Round-Robin: This is an algorithm that assigns a weight to each instance and forwards the connection according to this weight.</a:t>
            </a:r>
          </a:p>
          <a:p>
            <a:pPr lvl="1"/>
            <a:r>
              <a:rPr lang="en-US" sz="1600" dirty="0"/>
              <a:t>IP Hash: This is a method that generates a unique hash key from the source IP address and determines which instance receives the request.</a:t>
            </a:r>
          </a:p>
        </p:txBody>
      </p:sp>
      <p:sp>
        <p:nvSpPr>
          <p:cNvPr id="3" name="Title 2"/>
          <p:cNvSpPr>
            <a:spLocks noGrp="1"/>
          </p:cNvSpPr>
          <p:nvPr>
            <p:ph type="title"/>
          </p:nvPr>
        </p:nvSpPr>
        <p:spPr/>
        <p:txBody>
          <a:bodyPr/>
          <a:lstStyle/>
          <a:p>
            <a:r>
              <a:rPr lang="en-IN" dirty="0"/>
              <a:t>Synchronous one-to-one communication style</a:t>
            </a:r>
          </a:p>
        </p:txBody>
      </p:sp>
    </p:spTree>
    <p:extLst>
      <p:ext uri="{BB962C8B-B14F-4D97-AF65-F5344CB8AC3E}">
        <p14:creationId xmlns:p14="http://schemas.microsoft.com/office/powerpoint/2010/main" val="14191772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In this communication style, the client service doesn’t wait for the response coming from another service. </a:t>
            </a:r>
          </a:p>
          <a:p>
            <a:r>
              <a:rPr lang="en-US" dirty="0"/>
              <a:t>So, the client doesn’t block a thread while it is waiting for a response from the server. Such type of communications is possible by using lightweight messaging brokers. </a:t>
            </a:r>
          </a:p>
          <a:p>
            <a:r>
              <a:rPr lang="en-US" dirty="0"/>
              <a:t>The message producer service doesn’t wait for a response. </a:t>
            </a:r>
          </a:p>
          <a:p>
            <a:r>
              <a:rPr lang="en-US" dirty="0"/>
              <a:t>It just generates a message and sends message to the broker.</a:t>
            </a:r>
          </a:p>
          <a:p>
            <a:r>
              <a:rPr lang="en-US" dirty="0"/>
              <a:t>It waits for the only acknowledgement from the message broker to know the message has been received by a message broker or not. </a:t>
            </a:r>
            <a:endParaRPr lang="en-IN" dirty="0"/>
          </a:p>
        </p:txBody>
      </p:sp>
      <p:sp>
        <p:nvSpPr>
          <p:cNvPr id="3" name="Title 2"/>
          <p:cNvSpPr>
            <a:spLocks noGrp="1"/>
          </p:cNvSpPr>
          <p:nvPr>
            <p:ph type="title"/>
          </p:nvPr>
        </p:nvSpPr>
        <p:spPr/>
        <p:txBody>
          <a:bodyPr/>
          <a:lstStyle/>
          <a:p>
            <a:r>
              <a:rPr lang="en-IN" dirty="0"/>
              <a:t>Asynchronous communication style</a:t>
            </a:r>
            <a:br>
              <a:rPr lang="en-IN" b="0" dirty="0"/>
            </a:br>
            <a:endParaRPr lang="en-IN" dirty="0"/>
          </a:p>
        </p:txBody>
      </p:sp>
    </p:spTree>
    <p:extLst>
      <p:ext uri="{BB962C8B-B14F-4D97-AF65-F5344CB8AC3E}">
        <p14:creationId xmlns:p14="http://schemas.microsoft.com/office/powerpoint/2010/main" val="11744860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038475"/>
          </a:xfrm>
        </p:spPr>
        <p:txBody>
          <a:bodyPr>
            <a:normAutofit lnSpcReduction="10000"/>
          </a:bodyPr>
          <a:lstStyle/>
          <a:p>
            <a:r>
              <a:rPr lang="en-US" dirty="0"/>
              <a:t>The Order Service generates a message to A Message Broker and then forgets about it. </a:t>
            </a:r>
          </a:p>
          <a:p>
            <a:r>
              <a:rPr lang="en-US" dirty="0"/>
              <a:t>The Book Service that subscribes to a topic is fed with all the messages belonging to that topic. </a:t>
            </a:r>
          </a:p>
          <a:p>
            <a:r>
              <a:rPr lang="en-US" dirty="0"/>
              <a:t>The services don’t need to know each other at all, they just need to know that messages of a certain type exist with a certain payload.</a:t>
            </a:r>
            <a:endParaRPr lang="en-IN" dirty="0"/>
          </a:p>
        </p:txBody>
      </p:sp>
      <p:sp>
        <p:nvSpPr>
          <p:cNvPr id="3" name="Title 2"/>
          <p:cNvSpPr>
            <a:spLocks noGrp="1"/>
          </p:cNvSpPr>
          <p:nvPr>
            <p:ph type="title"/>
          </p:nvPr>
        </p:nvSpPr>
        <p:spPr/>
        <p:txBody>
          <a:bodyPr/>
          <a:lstStyle/>
          <a:p>
            <a:r>
              <a:rPr lang="en-IN" dirty="0"/>
              <a:t>Asynchronous communication style</a:t>
            </a:r>
            <a:br>
              <a:rPr lang="en-IN" b="0" dirty="0"/>
            </a:br>
            <a:endParaRPr lang="en-IN" dirty="0"/>
          </a:p>
        </p:txBody>
      </p:sp>
      <p:pic>
        <p:nvPicPr>
          <p:cNvPr id="6146" name="Picture 2" descr="Asynchronous communication sty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533900"/>
            <a:ext cx="6846757"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3605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381000" y="1295400"/>
            <a:ext cx="8228012" cy="5029200"/>
          </a:xfrm>
        </p:spPr>
        <p:txBody>
          <a:bodyPr>
            <a:normAutofit fontScale="85000" lnSpcReduction="20000"/>
          </a:bodyPr>
          <a:lstStyle/>
          <a:p>
            <a:r>
              <a:rPr lang="en-US" dirty="0"/>
              <a:t>There are various tools to support lightweight messaging, you just choose one of the following message brokers that is delivering your messages to consumers running on respective </a:t>
            </a:r>
            <a:r>
              <a:rPr lang="en-US" dirty="0" err="1"/>
              <a:t>microservices</a:t>
            </a:r>
            <a:r>
              <a:rPr lang="en-US" dirty="0"/>
              <a:t>:</a:t>
            </a:r>
          </a:p>
          <a:p>
            <a:pPr lvl="1"/>
            <a:endParaRPr lang="en-US" dirty="0"/>
          </a:p>
          <a:p>
            <a:pPr lvl="1"/>
            <a:r>
              <a:rPr lang="en-US" dirty="0" err="1"/>
              <a:t>RabbitMQ</a:t>
            </a:r>
            <a:endParaRPr lang="en-US" dirty="0"/>
          </a:p>
          <a:p>
            <a:pPr lvl="1"/>
            <a:r>
              <a:rPr lang="en-US" dirty="0"/>
              <a:t>Apache Kafka</a:t>
            </a:r>
          </a:p>
          <a:p>
            <a:pPr lvl="1"/>
            <a:r>
              <a:rPr lang="en-US" dirty="0"/>
              <a:t>Apache </a:t>
            </a:r>
            <a:r>
              <a:rPr lang="en-US" dirty="0" err="1"/>
              <a:t>ActiveMQ</a:t>
            </a:r>
            <a:endParaRPr lang="en-US" dirty="0"/>
          </a:p>
          <a:p>
            <a:pPr lvl="1"/>
            <a:r>
              <a:rPr lang="en-US" dirty="0"/>
              <a:t>NSQ</a:t>
            </a:r>
          </a:p>
          <a:p>
            <a:r>
              <a:rPr lang="en-US" dirty="0"/>
              <a:t>The above tools are based on the AMQP (Advanced Message Queuing Protocol). </a:t>
            </a:r>
          </a:p>
          <a:p>
            <a:r>
              <a:rPr lang="en-US" dirty="0"/>
              <a:t>This protocol provides messaging based inter-service communication.</a:t>
            </a:r>
          </a:p>
          <a:p>
            <a:r>
              <a:rPr lang="en-US" dirty="0"/>
              <a:t> Spring Cloud Stream also provides mechanisms for building message-driven </a:t>
            </a:r>
            <a:r>
              <a:rPr lang="en-US" dirty="0" err="1"/>
              <a:t>microservices</a:t>
            </a:r>
            <a:r>
              <a:rPr lang="en-US" dirty="0"/>
              <a:t> using either the </a:t>
            </a:r>
            <a:r>
              <a:rPr lang="en-US" dirty="0" err="1"/>
              <a:t>RabbitMQ</a:t>
            </a:r>
            <a:r>
              <a:rPr lang="en-US" dirty="0"/>
              <a:t> or the Apache Kafka.</a:t>
            </a:r>
            <a:endParaRPr lang="en-IN" dirty="0"/>
          </a:p>
        </p:txBody>
      </p:sp>
      <p:sp>
        <p:nvSpPr>
          <p:cNvPr id="3" name="Title 2"/>
          <p:cNvSpPr>
            <a:spLocks noGrp="1"/>
          </p:cNvSpPr>
          <p:nvPr>
            <p:ph type="title"/>
          </p:nvPr>
        </p:nvSpPr>
        <p:spPr/>
        <p:txBody>
          <a:bodyPr/>
          <a:lstStyle/>
          <a:p>
            <a:r>
              <a:rPr lang="en-IN" dirty="0"/>
              <a:t>Asynchronous communication style</a:t>
            </a:r>
            <a:br>
              <a:rPr lang="en-IN" b="0" dirty="0"/>
            </a:br>
            <a:endParaRPr lang="en-IN" dirty="0"/>
          </a:p>
        </p:txBody>
      </p:sp>
    </p:spTree>
    <p:extLst>
      <p:ext uri="{BB962C8B-B14F-4D97-AF65-F5344CB8AC3E}">
        <p14:creationId xmlns:p14="http://schemas.microsoft.com/office/powerpoint/2010/main" val="22313657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381000" y="1295400"/>
            <a:ext cx="8228012" cy="5029200"/>
          </a:xfrm>
        </p:spPr>
        <p:txBody>
          <a:bodyPr>
            <a:normAutofit/>
          </a:bodyPr>
          <a:lstStyle/>
          <a:p>
            <a:r>
              <a:rPr lang="en-US" dirty="0"/>
              <a:t>Asynchronous one-to-one communication style</a:t>
            </a:r>
          </a:p>
          <a:p>
            <a:r>
              <a:rPr lang="en-US" dirty="0"/>
              <a:t>Asynchronous one-to-many communication style</a:t>
            </a:r>
            <a:endParaRPr lang="en-IN" dirty="0"/>
          </a:p>
        </p:txBody>
      </p:sp>
      <p:sp>
        <p:nvSpPr>
          <p:cNvPr id="3" name="Title 2"/>
          <p:cNvSpPr>
            <a:spLocks noGrp="1"/>
          </p:cNvSpPr>
          <p:nvPr>
            <p:ph type="title"/>
          </p:nvPr>
        </p:nvSpPr>
        <p:spPr/>
        <p:txBody>
          <a:bodyPr/>
          <a:lstStyle/>
          <a:p>
            <a:r>
              <a:rPr lang="en-IN" dirty="0"/>
              <a:t>Asynchronous communication style</a:t>
            </a:r>
            <a:br>
              <a:rPr lang="en-IN" b="0" dirty="0"/>
            </a:br>
            <a:endParaRPr lang="en-IN" dirty="0"/>
          </a:p>
        </p:txBody>
      </p:sp>
    </p:spTree>
    <p:extLst>
      <p:ext uri="{BB962C8B-B14F-4D97-AF65-F5344CB8AC3E}">
        <p14:creationId xmlns:p14="http://schemas.microsoft.com/office/powerpoint/2010/main" val="19480387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Asynchronous one-to-one communication style</a:t>
            </a:r>
            <a:br>
              <a:rPr lang="en-IN" b="0" dirty="0"/>
            </a:br>
            <a:endParaRPr lang="en-IN" dirty="0"/>
          </a:p>
        </p:txBody>
      </p:sp>
      <p:pic>
        <p:nvPicPr>
          <p:cNvPr id="4" name="Picture 3"/>
          <p:cNvPicPr>
            <a:picLocks noChangeAspect="1"/>
          </p:cNvPicPr>
          <p:nvPr/>
        </p:nvPicPr>
        <p:blipFill>
          <a:blip r:embed="rId2"/>
          <a:stretch>
            <a:fillRect/>
          </a:stretch>
        </p:blipFill>
        <p:spPr>
          <a:xfrm>
            <a:off x="546922" y="2431211"/>
            <a:ext cx="8033485" cy="2514600"/>
          </a:xfrm>
          <a:prstGeom prst="rect">
            <a:avLst/>
          </a:prstGeom>
        </p:spPr>
      </p:pic>
    </p:spTree>
    <p:extLst>
      <p:ext uri="{BB962C8B-B14F-4D97-AF65-F5344CB8AC3E}">
        <p14:creationId xmlns:p14="http://schemas.microsoft.com/office/powerpoint/2010/main" val="38142338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Publish/subscribe: In this approach, a Client publishes a notification message to the message broker and this notification message is consumed by zero or more interesting services.</a:t>
            </a:r>
          </a:p>
          <a:p>
            <a:r>
              <a:rPr lang="en-US" dirty="0"/>
              <a:t>Publish/</a:t>
            </a:r>
            <a:r>
              <a:rPr lang="en-US" dirty="0" err="1"/>
              <a:t>async</a:t>
            </a:r>
            <a:r>
              <a:rPr lang="en-US" dirty="0"/>
              <a:t> responses: In this approach, a Client publishes a request message and then waits for a certain amount of time for responses from interested services</a:t>
            </a:r>
            <a:endParaRPr lang="en-IN" dirty="0"/>
          </a:p>
        </p:txBody>
      </p:sp>
      <p:sp>
        <p:nvSpPr>
          <p:cNvPr id="3" name="Title 2"/>
          <p:cNvSpPr>
            <a:spLocks noGrp="1"/>
          </p:cNvSpPr>
          <p:nvPr>
            <p:ph type="title"/>
          </p:nvPr>
        </p:nvSpPr>
        <p:spPr/>
        <p:txBody>
          <a:bodyPr/>
          <a:lstStyle/>
          <a:p>
            <a:r>
              <a:rPr lang="en-IN" dirty="0"/>
              <a:t>Asynchronous one-to-many communication style</a:t>
            </a:r>
            <a:br>
              <a:rPr lang="en-IN" b="0" dirty="0"/>
            </a:br>
            <a:endParaRPr lang="en-IN" dirty="0"/>
          </a:p>
        </p:txBody>
      </p:sp>
    </p:spTree>
    <p:extLst>
      <p:ext uri="{BB962C8B-B14F-4D97-AF65-F5344CB8AC3E}">
        <p14:creationId xmlns:p14="http://schemas.microsoft.com/office/powerpoint/2010/main" val="19398069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Asynchronous one-to-many communication style</a:t>
            </a:r>
            <a:br>
              <a:rPr lang="en-IN" b="0" dirty="0"/>
            </a:br>
            <a:endParaRPr lang="en-IN" dirty="0"/>
          </a:p>
        </p:txBody>
      </p:sp>
      <p:pic>
        <p:nvPicPr>
          <p:cNvPr id="8194" name="Picture 2" descr="Asynchronous one-to-many communication sty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88721"/>
            <a:ext cx="8347939"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643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Spring Cloud Stream</a:t>
            </a:r>
          </a:p>
          <a:p>
            <a:pPr lvl="1"/>
            <a:r>
              <a:rPr lang="en-US" dirty="0"/>
              <a:t>It is a framework for building highly scalable event-driven </a:t>
            </a:r>
            <a:r>
              <a:rPr lang="en-US" dirty="0" err="1"/>
              <a:t>microservices</a:t>
            </a:r>
            <a:r>
              <a:rPr lang="en-US" dirty="0"/>
              <a:t> connected with shared messaging systems.</a:t>
            </a:r>
          </a:p>
          <a:p>
            <a:pPr lvl="1"/>
            <a:r>
              <a:rPr lang="en-US" dirty="0"/>
              <a:t>The framework provides a flexible programming model built on already established and familiar Spring idioms and best practices, including support for persistent pub/sub semantics, consumer groups, and </a:t>
            </a:r>
            <a:r>
              <a:rPr lang="en-US" dirty="0" err="1"/>
              <a:t>stateful</a:t>
            </a:r>
            <a:r>
              <a:rPr lang="en-US" dirty="0"/>
              <a:t> partitions.</a:t>
            </a:r>
          </a:p>
          <a:p>
            <a:pPr lvl="1"/>
            <a:endParaRPr lang="en-IN" dirty="0"/>
          </a:p>
        </p:txBody>
      </p:sp>
      <p:sp>
        <p:nvSpPr>
          <p:cNvPr id="3" name="Title 2"/>
          <p:cNvSpPr>
            <a:spLocks noGrp="1"/>
          </p:cNvSpPr>
          <p:nvPr>
            <p:ph type="title"/>
          </p:nvPr>
        </p:nvSpPr>
        <p:spPr/>
        <p:txBody>
          <a:bodyPr/>
          <a:lstStyle/>
          <a:p>
            <a:r>
              <a:rPr lang="en-IN" dirty="0"/>
              <a:t>Connecting </a:t>
            </a:r>
            <a:r>
              <a:rPr lang="en-IN" dirty="0" err="1"/>
              <a:t>Microservices</a:t>
            </a:r>
            <a:r>
              <a:rPr lang="en-IN" dirty="0"/>
              <a:t> Through Messaging</a:t>
            </a:r>
          </a:p>
        </p:txBody>
      </p:sp>
      <p:pic>
        <p:nvPicPr>
          <p:cNvPr id="3074" name="Picture 2" descr="spring cloud stream rabbit mq high lev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062538"/>
            <a:ext cx="8658225" cy="114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3970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pring-cloud-stream-microservice-event-driven-example">
            <a:extLst>
              <a:ext uri="{FF2B5EF4-FFF2-40B4-BE49-F238E27FC236}">
                <a16:creationId xmlns:a16="http://schemas.microsoft.com/office/drawing/2014/main" id="{79A8FC35-405F-47EB-8FF2-350A03E4E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88096"/>
            <a:ext cx="8033244" cy="493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199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0FE10-94AC-4E60-9302-DFF3C613EC03}"/>
              </a:ext>
            </a:extLst>
          </p:cNvPr>
          <p:cNvSpPr>
            <a:spLocks noGrp="1"/>
          </p:cNvSpPr>
          <p:nvPr>
            <p:ph type="title"/>
          </p:nvPr>
        </p:nvSpPr>
        <p:spPr/>
        <p:txBody>
          <a:bodyPr/>
          <a:lstStyle/>
          <a:p>
            <a:r>
              <a:rPr lang="en-IN" dirty="0"/>
              <a:t>Branch Pattern</a:t>
            </a:r>
          </a:p>
        </p:txBody>
      </p:sp>
      <p:pic>
        <p:nvPicPr>
          <p:cNvPr id="4" name="Picture 3">
            <a:extLst>
              <a:ext uri="{FF2B5EF4-FFF2-40B4-BE49-F238E27FC236}">
                <a16:creationId xmlns:a16="http://schemas.microsoft.com/office/drawing/2014/main" id="{DC4E7310-D370-4DD0-B532-DCEE5E37BB5B}"/>
              </a:ext>
            </a:extLst>
          </p:cNvPr>
          <p:cNvPicPr>
            <a:picLocks noChangeAspect="1"/>
          </p:cNvPicPr>
          <p:nvPr/>
        </p:nvPicPr>
        <p:blipFill>
          <a:blip r:embed="rId2"/>
          <a:stretch>
            <a:fillRect/>
          </a:stretch>
        </p:blipFill>
        <p:spPr>
          <a:xfrm>
            <a:off x="0" y="2322990"/>
            <a:ext cx="9144000" cy="3288270"/>
          </a:xfrm>
          <a:prstGeom prst="rect">
            <a:avLst/>
          </a:prstGeom>
        </p:spPr>
      </p:pic>
    </p:spTree>
    <p:extLst>
      <p:ext uri="{BB962C8B-B14F-4D97-AF65-F5344CB8AC3E}">
        <p14:creationId xmlns:p14="http://schemas.microsoft.com/office/powerpoint/2010/main" val="2009177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Spring Cloud Stream supports a variety of binder implementations </a:t>
            </a:r>
          </a:p>
          <a:p>
            <a:pPr lvl="1"/>
            <a:r>
              <a:rPr lang="en-IN" dirty="0"/>
              <a:t>RabbitMQ</a:t>
            </a:r>
          </a:p>
          <a:p>
            <a:pPr lvl="1"/>
            <a:r>
              <a:rPr lang="en-IN" dirty="0"/>
              <a:t>Apache Kafka</a:t>
            </a:r>
          </a:p>
          <a:p>
            <a:pPr lvl="1"/>
            <a:r>
              <a:rPr lang="en-IN" dirty="0"/>
              <a:t>Kafka Streams</a:t>
            </a:r>
          </a:p>
          <a:p>
            <a:pPr lvl="1"/>
            <a:r>
              <a:rPr lang="en-IN" dirty="0"/>
              <a:t>Amazon Kinesis</a:t>
            </a:r>
          </a:p>
          <a:p>
            <a:pPr lvl="1"/>
            <a:r>
              <a:rPr lang="en-IN" dirty="0"/>
              <a:t>Google </a:t>
            </a:r>
            <a:r>
              <a:rPr lang="en-IN" dirty="0" err="1"/>
              <a:t>PubSub</a:t>
            </a:r>
            <a:r>
              <a:rPr lang="en-IN" dirty="0"/>
              <a:t> </a:t>
            </a:r>
            <a:r>
              <a:rPr lang="en-IN" i="1" dirty="0"/>
              <a:t>(partner maintained)</a:t>
            </a:r>
            <a:endParaRPr lang="en-IN" dirty="0"/>
          </a:p>
          <a:p>
            <a:pPr lvl="1"/>
            <a:r>
              <a:rPr lang="en-IN" dirty="0"/>
              <a:t>Solace </a:t>
            </a:r>
            <a:r>
              <a:rPr lang="en-IN" dirty="0" err="1"/>
              <a:t>PubSub</a:t>
            </a:r>
            <a:r>
              <a:rPr lang="en-IN" dirty="0"/>
              <a:t>+ </a:t>
            </a:r>
            <a:r>
              <a:rPr lang="en-IN" i="1" dirty="0"/>
              <a:t>(partner maintained)</a:t>
            </a:r>
            <a:endParaRPr lang="en-IN" dirty="0"/>
          </a:p>
          <a:p>
            <a:pPr lvl="1"/>
            <a:r>
              <a:rPr lang="en-IN" dirty="0"/>
              <a:t>Azure Event Hubs </a:t>
            </a:r>
            <a:r>
              <a:rPr lang="en-IN" i="1" dirty="0"/>
              <a:t>(partner maintained)</a:t>
            </a:r>
            <a:endParaRPr lang="en-IN" dirty="0"/>
          </a:p>
          <a:p>
            <a:pPr lvl="1"/>
            <a:r>
              <a:rPr lang="en-IN" dirty="0"/>
              <a:t>Apache </a:t>
            </a:r>
            <a:r>
              <a:rPr lang="en-IN" dirty="0" err="1"/>
              <a:t>RocketMQ</a:t>
            </a:r>
            <a:r>
              <a:rPr lang="en-IN" dirty="0"/>
              <a:t> </a:t>
            </a:r>
            <a:r>
              <a:rPr lang="en-IN" i="1" dirty="0"/>
              <a:t>(partner maintained)</a:t>
            </a:r>
            <a:endParaRPr lang="en-IN" dirty="0"/>
          </a:p>
          <a:p>
            <a:endParaRPr lang="en-IN" dirty="0"/>
          </a:p>
        </p:txBody>
      </p:sp>
      <p:sp>
        <p:nvSpPr>
          <p:cNvPr id="3" name="Title 2"/>
          <p:cNvSpPr>
            <a:spLocks noGrp="1"/>
          </p:cNvSpPr>
          <p:nvPr>
            <p:ph type="title"/>
          </p:nvPr>
        </p:nvSpPr>
        <p:spPr/>
        <p:txBody>
          <a:bodyPr/>
          <a:lstStyle/>
          <a:p>
            <a:r>
              <a:rPr lang="en-IN" dirty="0"/>
              <a:t>Binder Implementations</a:t>
            </a:r>
          </a:p>
        </p:txBody>
      </p:sp>
    </p:spTree>
    <p:extLst>
      <p:ext uri="{BB962C8B-B14F-4D97-AF65-F5344CB8AC3E}">
        <p14:creationId xmlns:p14="http://schemas.microsoft.com/office/powerpoint/2010/main" val="3232385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ing-cloud-stream-rabbitmq-architectural">
            <a:extLst>
              <a:ext uri="{FF2B5EF4-FFF2-40B4-BE49-F238E27FC236}">
                <a16:creationId xmlns:a16="http://schemas.microsoft.com/office/drawing/2014/main" id="{A8E9346D-E372-4852-83AA-807BA6C59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377348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B6E10A5C-6B22-4134-827C-F088E12F207C}"/>
              </a:ext>
            </a:extLst>
          </p:cNvPr>
          <p:cNvSpPr>
            <a:spLocks noGrp="1"/>
          </p:cNvSpPr>
          <p:nvPr>
            <p:ph type="title"/>
          </p:nvPr>
        </p:nvSpPr>
        <p:spPr/>
        <p:txBody>
          <a:bodyPr/>
          <a:lstStyle/>
          <a:p>
            <a:r>
              <a:rPr lang="en-IN" dirty="0" err="1"/>
              <a:t>Rabbitmq</a:t>
            </a:r>
            <a:r>
              <a:rPr lang="en-IN" dirty="0"/>
              <a:t> Architectural Pattern</a:t>
            </a:r>
          </a:p>
        </p:txBody>
      </p:sp>
    </p:spTree>
    <p:extLst>
      <p:ext uri="{BB962C8B-B14F-4D97-AF65-F5344CB8AC3E}">
        <p14:creationId xmlns:p14="http://schemas.microsoft.com/office/powerpoint/2010/main" val="42769266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E9D4B-195C-4235-A2B2-4BA12B97EA99}"/>
              </a:ext>
            </a:extLst>
          </p:cNvPr>
          <p:cNvSpPr>
            <a:spLocks noGrp="1"/>
          </p:cNvSpPr>
          <p:nvPr>
            <p:ph sz="quarter" idx="12"/>
          </p:nvPr>
        </p:nvSpPr>
        <p:spPr/>
        <p:txBody>
          <a:bodyPr/>
          <a:lstStyle/>
          <a:p>
            <a:r>
              <a:rPr lang="en-US" dirty="0"/>
              <a:t>The producer publishes a message to the exchange.</a:t>
            </a:r>
          </a:p>
          <a:p>
            <a:r>
              <a:rPr lang="en-US" dirty="0"/>
              <a:t>The exchange receives the message and is now responsible for the routing of the message.</a:t>
            </a:r>
          </a:p>
          <a:p>
            <a:r>
              <a:rPr lang="en-US" dirty="0"/>
              <a:t>Binding must be set up between the queue and the exchange. In this case, we have bindings to two different queues from the exchange. The exchange routes the message into the queues.</a:t>
            </a:r>
          </a:p>
          <a:p>
            <a:r>
              <a:rPr lang="en-US" dirty="0"/>
              <a:t>The messages stay in the queue until they are handled by a consumer.</a:t>
            </a:r>
          </a:p>
          <a:p>
            <a:r>
              <a:rPr lang="en-US" dirty="0"/>
              <a:t>The consumer handles the message.</a:t>
            </a:r>
            <a:endParaRPr lang="en-IN" dirty="0"/>
          </a:p>
        </p:txBody>
      </p:sp>
      <p:sp>
        <p:nvSpPr>
          <p:cNvPr id="2" name="Title 1">
            <a:extLst>
              <a:ext uri="{FF2B5EF4-FFF2-40B4-BE49-F238E27FC236}">
                <a16:creationId xmlns:a16="http://schemas.microsoft.com/office/drawing/2014/main" id="{27005325-7009-44C0-87AA-C4C7E189ED73}"/>
              </a:ext>
            </a:extLst>
          </p:cNvPr>
          <p:cNvSpPr>
            <a:spLocks noGrp="1"/>
          </p:cNvSpPr>
          <p:nvPr>
            <p:ph type="title"/>
          </p:nvPr>
        </p:nvSpPr>
        <p:spPr/>
        <p:txBody>
          <a:bodyPr/>
          <a:lstStyle/>
          <a:p>
            <a:r>
              <a:rPr lang="en-IN" dirty="0" err="1"/>
              <a:t>Rabbitmq</a:t>
            </a:r>
            <a:r>
              <a:rPr lang="en-IN" dirty="0"/>
              <a:t> Standard Exchange</a:t>
            </a:r>
          </a:p>
        </p:txBody>
      </p:sp>
    </p:spTree>
    <p:extLst>
      <p:ext uri="{BB962C8B-B14F-4D97-AF65-F5344CB8AC3E}">
        <p14:creationId xmlns:p14="http://schemas.microsoft.com/office/powerpoint/2010/main" val="11377510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5325-7009-44C0-87AA-C4C7E189ED73}"/>
              </a:ext>
            </a:extLst>
          </p:cNvPr>
          <p:cNvSpPr>
            <a:spLocks noGrp="1"/>
          </p:cNvSpPr>
          <p:nvPr>
            <p:ph type="title"/>
          </p:nvPr>
        </p:nvSpPr>
        <p:spPr/>
        <p:txBody>
          <a:bodyPr/>
          <a:lstStyle/>
          <a:p>
            <a:r>
              <a:rPr lang="en-IN" dirty="0" err="1"/>
              <a:t>Rabbitmq</a:t>
            </a:r>
            <a:r>
              <a:rPr lang="en-IN" dirty="0"/>
              <a:t> Standard Exchange</a:t>
            </a:r>
          </a:p>
        </p:txBody>
      </p:sp>
      <p:pic>
        <p:nvPicPr>
          <p:cNvPr id="1026" name="Picture 2" descr="Exchanges Bindings Routing Keys">
            <a:extLst>
              <a:ext uri="{FF2B5EF4-FFF2-40B4-BE49-F238E27FC236}">
                <a16:creationId xmlns:a16="http://schemas.microsoft.com/office/drawing/2014/main" id="{A63C7DDB-47FB-4B50-B617-EA49082E4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165" y="1752600"/>
            <a:ext cx="4953000" cy="4935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1821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3260B4-96C8-47BA-AE3C-C724C8BFD0C5}"/>
              </a:ext>
            </a:extLst>
          </p:cNvPr>
          <p:cNvSpPr>
            <a:spLocks noGrp="1"/>
          </p:cNvSpPr>
          <p:nvPr>
            <p:ph sz="quarter" idx="12"/>
          </p:nvPr>
        </p:nvSpPr>
        <p:spPr/>
        <p:txBody>
          <a:bodyPr/>
          <a:lstStyle/>
          <a:p>
            <a:r>
              <a:rPr lang="en-US" dirty="0"/>
              <a:t>A direct exchange delivers messages to queues based on a message routing key. </a:t>
            </a:r>
          </a:p>
          <a:p>
            <a:r>
              <a:rPr lang="en-US" dirty="0"/>
              <a:t>The routing key is a message attribute added to the message header by the producer. </a:t>
            </a:r>
          </a:p>
          <a:p>
            <a:r>
              <a:rPr lang="en-US" dirty="0"/>
              <a:t>Think of the routing key as an "address" that the exchange is using to decide how to route the message. </a:t>
            </a:r>
          </a:p>
          <a:p>
            <a:r>
              <a:rPr lang="en-US" dirty="0"/>
              <a:t>A message goes to the queue(s) with the binding key that exactly matches the routing key of the message.</a:t>
            </a:r>
            <a:endParaRPr lang="en-IN" dirty="0"/>
          </a:p>
        </p:txBody>
      </p:sp>
      <p:sp>
        <p:nvSpPr>
          <p:cNvPr id="3" name="Title 2">
            <a:extLst>
              <a:ext uri="{FF2B5EF4-FFF2-40B4-BE49-F238E27FC236}">
                <a16:creationId xmlns:a16="http://schemas.microsoft.com/office/drawing/2014/main" id="{DD4D719A-DA31-4B79-9557-E4C378CCED30}"/>
              </a:ext>
            </a:extLst>
          </p:cNvPr>
          <p:cNvSpPr>
            <a:spLocks noGrp="1"/>
          </p:cNvSpPr>
          <p:nvPr>
            <p:ph type="title"/>
          </p:nvPr>
        </p:nvSpPr>
        <p:spPr/>
        <p:txBody>
          <a:bodyPr/>
          <a:lstStyle/>
          <a:p>
            <a:r>
              <a:rPr lang="en-IN" dirty="0"/>
              <a:t>Exchange types  - Direct Exchange</a:t>
            </a:r>
          </a:p>
        </p:txBody>
      </p:sp>
    </p:spTree>
    <p:extLst>
      <p:ext uri="{BB962C8B-B14F-4D97-AF65-F5344CB8AC3E}">
        <p14:creationId xmlns:p14="http://schemas.microsoft.com/office/powerpoint/2010/main" val="39739125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D719A-DA31-4B79-9557-E4C378CCED30}"/>
              </a:ext>
            </a:extLst>
          </p:cNvPr>
          <p:cNvSpPr>
            <a:spLocks noGrp="1"/>
          </p:cNvSpPr>
          <p:nvPr>
            <p:ph type="title"/>
          </p:nvPr>
        </p:nvSpPr>
        <p:spPr/>
        <p:txBody>
          <a:bodyPr/>
          <a:lstStyle/>
          <a:p>
            <a:r>
              <a:rPr lang="en-IN" dirty="0"/>
              <a:t>Exchange types  - Direct Exchange</a:t>
            </a:r>
          </a:p>
        </p:txBody>
      </p:sp>
      <p:pic>
        <p:nvPicPr>
          <p:cNvPr id="2050" name="Picture 2" descr="rabbitmq exchange">
            <a:extLst>
              <a:ext uri="{FF2B5EF4-FFF2-40B4-BE49-F238E27FC236}">
                <a16:creationId xmlns:a16="http://schemas.microsoft.com/office/drawing/2014/main" id="{64620EAB-C7E7-4F5C-8574-D89C4CC12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165" y="1258628"/>
            <a:ext cx="4953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3734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6F866F-386C-406F-819B-C6948FB36381}"/>
              </a:ext>
            </a:extLst>
          </p:cNvPr>
          <p:cNvSpPr>
            <a:spLocks noGrp="1"/>
          </p:cNvSpPr>
          <p:nvPr>
            <p:ph sz="quarter" idx="12"/>
          </p:nvPr>
        </p:nvSpPr>
        <p:spPr/>
        <p:txBody>
          <a:bodyPr/>
          <a:lstStyle/>
          <a:p>
            <a:r>
              <a:rPr lang="en-US" dirty="0"/>
              <a:t>The default exchange is a pre-declared direct exchange with no name, usually referred by an empty string. </a:t>
            </a:r>
          </a:p>
          <a:p>
            <a:r>
              <a:rPr lang="en-US" dirty="0"/>
              <a:t>When you use default exchange, your message is delivered to the queue with a name equal to the routing key of the message. </a:t>
            </a:r>
          </a:p>
          <a:p>
            <a:r>
              <a:rPr lang="en-US" dirty="0"/>
              <a:t>Every queue is automatically bound to the default exchange with a routing key which is the same as the queue name.</a:t>
            </a:r>
            <a:endParaRPr lang="en-IN" dirty="0"/>
          </a:p>
        </p:txBody>
      </p:sp>
      <p:sp>
        <p:nvSpPr>
          <p:cNvPr id="3" name="Title 2">
            <a:extLst>
              <a:ext uri="{FF2B5EF4-FFF2-40B4-BE49-F238E27FC236}">
                <a16:creationId xmlns:a16="http://schemas.microsoft.com/office/drawing/2014/main" id="{DD4D719A-DA31-4B79-9557-E4C378CCED30}"/>
              </a:ext>
            </a:extLst>
          </p:cNvPr>
          <p:cNvSpPr>
            <a:spLocks noGrp="1"/>
          </p:cNvSpPr>
          <p:nvPr>
            <p:ph type="title"/>
          </p:nvPr>
        </p:nvSpPr>
        <p:spPr/>
        <p:txBody>
          <a:bodyPr/>
          <a:lstStyle/>
          <a:p>
            <a:r>
              <a:rPr lang="en-IN" dirty="0"/>
              <a:t>Exchange types  - Default exchange</a:t>
            </a:r>
          </a:p>
        </p:txBody>
      </p:sp>
    </p:spTree>
    <p:extLst>
      <p:ext uri="{BB962C8B-B14F-4D97-AF65-F5344CB8AC3E}">
        <p14:creationId xmlns:p14="http://schemas.microsoft.com/office/powerpoint/2010/main" val="7860586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6F866F-386C-406F-819B-C6948FB36381}"/>
              </a:ext>
            </a:extLst>
          </p:cNvPr>
          <p:cNvSpPr>
            <a:spLocks noGrp="1"/>
          </p:cNvSpPr>
          <p:nvPr>
            <p:ph sz="quarter" idx="12"/>
          </p:nvPr>
        </p:nvSpPr>
        <p:spPr/>
        <p:txBody>
          <a:bodyPr/>
          <a:lstStyle/>
          <a:p>
            <a:r>
              <a:rPr lang="en-US" dirty="0"/>
              <a:t>Topic exchanges route messages to queues based on wildcard matches between the routing key and the routing pattern, which is specified by the queue binding. </a:t>
            </a:r>
          </a:p>
          <a:p>
            <a:r>
              <a:rPr lang="en-US" dirty="0"/>
              <a:t>Messages are routed to one or many queues based on a matching between a message routing key and this pattern.</a:t>
            </a:r>
            <a:endParaRPr lang="en-IN" dirty="0"/>
          </a:p>
        </p:txBody>
      </p:sp>
      <p:sp>
        <p:nvSpPr>
          <p:cNvPr id="3" name="Title 2">
            <a:extLst>
              <a:ext uri="{FF2B5EF4-FFF2-40B4-BE49-F238E27FC236}">
                <a16:creationId xmlns:a16="http://schemas.microsoft.com/office/drawing/2014/main" id="{DD4D719A-DA31-4B79-9557-E4C378CCED30}"/>
              </a:ext>
            </a:extLst>
          </p:cNvPr>
          <p:cNvSpPr>
            <a:spLocks noGrp="1"/>
          </p:cNvSpPr>
          <p:nvPr>
            <p:ph type="title"/>
          </p:nvPr>
        </p:nvSpPr>
        <p:spPr/>
        <p:txBody>
          <a:bodyPr/>
          <a:lstStyle/>
          <a:p>
            <a:r>
              <a:rPr lang="en-IN" dirty="0"/>
              <a:t>Exchange types  - Topic Exchange</a:t>
            </a:r>
          </a:p>
        </p:txBody>
      </p:sp>
    </p:spTree>
    <p:extLst>
      <p:ext uri="{BB962C8B-B14F-4D97-AF65-F5344CB8AC3E}">
        <p14:creationId xmlns:p14="http://schemas.microsoft.com/office/powerpoint/2010/main" val="41002716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D719A-DA31-4B79-9557-E4C378CCED30}"/>
              </a:ext>
            </a:extLst>
          </p:cNvPr>
          <p:cNvSpPr>
            <a:spLocks noGrp="1"/>
          </p:cNvSpPr>
          <p:nvPr>
            <p:ph type="title"/>
          </p:nvPr>
        </p:nvSpPr>
        <p:spPr/>
        <p:txBody>
          <a:bodyPr/>
          <a:lstStyle/>
          <a:p>
            <a:r>
              <a:rPr lang="en-IN" dirty="0"/>
              <a:t>Exchange types  - Topic Exchange</a:t>
            </a:r>
          </a:p>
        </p:txBody>
      </p:sp>
      <p:pic>
        <p:nvPicPr>
          <p:cNvPr id="3074" name="Picture 2" descr="rabbitmq topic exchange">
            <a:extLst>
              <a:ext uri="{FF2B5EF4-FFF2-40B4-BE49-F238E27FC236}">
                <a16:creationId xmlns:a16="http://schemas.microsoft.com/office/drawing/2014/main" id="{6BACD69C-410C-4FE1-B0A3-71A4A77CE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95400"/>
            <a:ext cx="4953000" cy="542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22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D149F-6616-4F8D-B02D-45B1204631BA}"/>
              </a:ext>
            </a:extLst>
          </p:cNvPr>
          <p:cNvSpPr>
            <a:spLocks noGrp="1"/>
          </p:cNvSpPr>
          <p:nvPr>
            <p:ph sz="quarter" idx="12"/>
          </p:nvPr>
        </p:nvSpPr>
        <p:spPr/>
        <p:txBody>
          <a:bodyPr/>
          <a:lstStyle/>
          <a:p>
            <a:r>
              <a:rPr lang="en-US" dirty="0"/>
              <a:t>A fanout exchange copies and routes a received message to all queues that are bound to it regardless of routing keys or pattern matching as with direct and topic exchanges. The keys provided will simply be ignored.</a:t>
            </a:r>
          </a:p>
          <a:p>
            <a:r>
              <a:rPr lang="en-US" dirty="0"/>
              <a:t>Fanout exchanges can be useful when the same message needs to be sent to one or more queues with consumers who may process the same message in different ways.</a:t>
            </a:r>
            <a:endParaRPr lang="en-IN" dirty="0"/>
          </a:p>
        </p:txBody>
      </p:sp>
      <p:sp>
        <p:nvSpPr>
          <p:cNvPr id="3" name="Title 2">
            <a:extLst>
              <a:ext uri="{FF2B5EF4-FFF2-40B4-BE49-F238E27FC236}">
                <a16:creationId xmlns:a16="http://schemas.microsoft.com/office/drawing/2014/main" id="{DD4D939A-905C-4611-A9EF-B7F7292BD65C}"/>
              </a:ext>
            </a:extLst>
          </p:cNvPr>
          <p:cNvSpPr>
            <a:spLocks noGrp="1"/>
          </p:cNvSpPr>
          <p:nvPr>
            <p:ph type="title"/>
          </p:nvPr>
        </p:nvSpPr>
        <p:spPr/>
        <p:txBody>
          <a:bodyPr/>
          <a:lstStyle/>
          <a:p>
            <a:r>
              <a:rPr lang="en-IN" dirty="0"/>
              <a:t>Exchange Types - Fanout Exchange</a:t>
            </a:r>
          </a:p>
        </p:txBody>
      </p:sp>
    </p:spTree>
    <p:extLst>
      <p:ext uri="{BB962C8B-B14F-4D97-AF65-F5344CB8AC3E}">
        <p14:creationId xmlns:p14="http://schemas.microsoft.com/office/powerpoint/2010/main" val="4171065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2241714-B51F-46EF-803D-04F8CA62C805}"/>
              </a:ext>
            </a:extLst>
          </p:cNvPr>
          <p:cNvSpPr>
            <a:spLocks noGrp="1"/>
          </p:cNvSpPr>
          <p:nvPr>
            <p:ph type="body" sz="quarter" idx="10"/>
          </p:nvPr>
        </p:nvSpPr>
        <p:spPr>
          <a:xfrm>
            <a:off x="457993" y="2895600"/>
            <a:ext cx="8228013" cy="670326"/>
          </a:xfrm>
        </p:spPr>
        <p:txBody>
          <a:bodyPr/>
          <a:lstStyle/>
          <a:p>
            <a:r>
              <a:rPr lang="en-IN" dirty="0"/>
              <a:t>Database Patterns</a:t>
            </a:r>
          </a:p>
        </p:txBody>
      </p:sp>
    </p:spTree>
    <p:extLst>
      <p:ext uri="{BB962C8B-B14F-4D97-AF65-F5344CB8AC3E}">
        <p14:creationId xmlns:p14="http://schemas.microsoft.com/office/powerpoint/2010/main" val="1633726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D939A-905C-4611-A9EF-B7F7292BD65C}"/>
              </a:ext>
            </a:extLst>
          </p:cNvPr>
          <p:cNvSpPr>
            <a:spLocks noGrp="1"/>
          </p:cNvSpPr>
          <p:nvPr>
            <p:ph type="title"/>
          </p:nvPr>
        </p:nvSpPr>
        <p:spPr/>
        <p:txBody>
          <a:bodyPr/>
          <a:lstStyle/>
          <a:p>
            <a:r>
              <a:rPr lang="en-IN" dirty="0"/>
              <a:t>Exchange Types - Fanout Exchange</a:t>
            </a:r>
          </a:p>
        </p:txBody>
      </p:sp>
      <p:pic>
        <p:nvPicPr>
          <p:cNvPr id="4098" name="Picture 2" descr="rabbitmq fanout exchange">
            <a:extLst>
              <a:ext uri="{FF2B5EF4-FFF2-40B4-BE49-F238E27FC236}">
                <a16:creationId xmlns:a16="http://schemas.microsoft.com/office/drawing/2014/main" id="{2A0D6577-645F-43E6-BBD6-A9C2D6489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495300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0001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FADD92-1516-4B46-9E8A-A2C530A20301}"/>
              </a:ext>
            </a:extLst>
          </p:cNvPr>
          <p:cNvSpPr>
            <a:spLocks noGrp="1"/>
          </p:cNvSpPr>
          <p:nvPr>
            <p:ph sz="quarter" idx="12"/>
          </p:nvPr>
        </p:nvSpPr>
        <p:spPr/>
        <p:txBody>
          <a:bodyPr/>
          <a:lstStyle/>
          <a:p>
            <a:r>
              <a:rPr lang="en-US" dirty="0"/>
              <a:t>A headers exchange routes messages based on arguments containing headers and optional values.</a:t>
            </a:r>
          </a:p>
          <a:p>
            <a:r>
              <a:rPr lang="en-US" dirty="0"/>
              <a:t> Headers exchanges are very similar to topic exchanges, but route messages based on header values instead of routing keys. </a:t>
            </a:r>
          </a:p>
          <a:p>
            <a:r>
              <a:rPr lang="en-US" dirty="0"/>
              <a:t>A message matches if the value of the header equals the value specified upon binding.</a:t>
            </a:r>
            <a:endParaRPr lang="en-IN" dirty="0"/>
          </a:p>
        </p:txBody>
      </p:sp>
      <p:sp>
        <p:nvSpPr>
          <p:cNvPr id="3" name="Title 2">
            <a:extLst>
              <a:ext uri="{FF2B5EF4-FFF2-40B4-BE49-F238E27FC236}">
                <a16:creationId xmlns:a16="http://schemas.microsoft.com/office/drawing/2014/main" id="{DD4D939A-905C-4611-A9EF-B7F7292BD65C}"/>
              </a:ext>
            </a:extLst>
          </p:cNvPr>
          <p:cNvSpPr>
            <a:spLocks noGrp="1"/>
          </p:cNvSpPr>
          <p:nvPr>
            <p:ph type="title"/>
          </p:nvPr>
        </p:nvSpPr>
        <p:spPr/>
        <p:txBody>
          <a:bodyPr/>
          <a:lstStyle/>
          <a:p>
            <a:r>
              <a:rPr lang="en-IN" dirty="0"/>
              <a:t>Exchange Types Headers Exchange</a:t>
            </a:r>
          </a:p>
        </p:txBody>
      </p:sp>
    </p:spTree>
    <p:extLst>
      <p:ext uri="{BB962C8B-B14F-4D97-AF65-F5344CB8AC3E}">
        <p14:creationId xmlns:p14="http://schemas.microsoft.com/office/powerpoint/2010/main" val="42383246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5325-7009-44C0-87AA-C4C7E189ED73}"/>
              </a:ext>
            </a:extLst>
          </p:cNvPr>
          <p:cNvSpPr>
            <a:spLocks noGrp="1"/>
          </p:cNvSpPr>
          <p:nvPr>
            <p:ph type="title"/>
          </p:nvPr>
        </p:nvSpPr>
        <p:spPr/>
        <p:txBody>
          <a:bodyPr/>
          <a:lstStyle/>
          <a:p>
            <a:r>
              <a:rPr lang="en-IN" dirty="0" err="1"/>
              <a:t>Rabbitmq</a:t>
            </a:r>
            <a:r>
              <a:rPr lang="en-IN" dirty="0"/>
              <a:t> – Headers Exchange</a:t>
            </a:r>
          </a:p>
        </p:txBody>
      </p:sp>
      <p:pic>
        <p:nvPicPr>
          <p:cNvPr id="3" name="Picture 2" descr="rabbitmq Headers exchange">
            <a:extLst>
              <a:ext uri="{FF2B5EF4-FFF2-40B4-BE49-F238E27FC236}">
                <a16:creationId xmlns:a16="http://schemas.microsoft.com/office/drawing/2014/main" id="{3C53B9DD-F628-4A03-9844-EE39E3B79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295400"/>
            <a:ext cx="4953000" cy="550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749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39B62-DD27-4A1F-976E-7C2141A2BB01}"/>
              </a:ext>
            </a:extLst>
          </p:cNvPr>
          <p:cNvSpPr>
            <a:spLocks noGrp="1"/>
          </p:cNvSpPr>
          <p:nvPr>
            <p:ph sz="quarter" idx="12"/>
          </p:nvPr>
        </p:nvSpPr>
        <p:spPr/>
        <p:txBody>
          <a:bodyPr/>
          <a:lstStyle/>
          <a:p>
            <a:r>
              <a:rPr lang="en-US" dirty="0"/>
              <a:t>If no matching queue can be found for the message, the message is silently dropped. RabbitMQ provides an AMQP extension known as the "Dead Letter Exchange", which provides the functionality to capture messages that are not deliverable.</a:t>
            </a:r>
            <a:endParaRPr lang="en-IN" dirty="0"/>
          </a:p>
        </p:txBody>
      </p:sp>
      <p:sp>
        <p:nvSpPr>
          <p:cNvPr id="2" name="Title 1">
            <a:extLst>
              <a:ext uri="{FF2B5EF4-FFF2-40B4-BE49-F238E27FC236}">
                <a16:creationId xmlns:a16="http://schemas.microsoft.com/office/drawing/2014/main" id="{550F05F6-3E17-4BBE-8D7A-217A6F671FE3}"/>
              </a:ext>
            </a:extLst>
          </p:cNvPr>
          <p:cNvSpPr>
            <a:spLocks noGrp="1"/>
          </p:cNvSpPr>
          <p:nvPr>
            <p:ph type="title"/>
          </p:nvPr>
        </p:nvSpPr>
        <p:spPr/>
        <p:txBody>
          <a:bodyPr/>
          <a:lstStyle/>
          <a:p>
            <a:r>
              <a:rPr lang="en-IN" dirty="0"/>
              <a:t>Exchange Type - DLQ</a:t>
            </a:r>
          </a:p>
        </p:txBody>
      </p:sp>
    </p:spTree>
    <p:extLst>
      <p:ext uri="{BB962C8B-B14F-4D97-AF65-F5344CB8AC3E}">
        <p14:creationId xmlns:p14="http://schemas.microsoft.com/office/powerpoint/2010/main" val="16130507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core building blocks of Spring Cloud Stream are:</a:t>
            </a:r>
          </a:p>
          <a:p>
            <a:r>
              <a:rPr lang="en-US" dirty="0"/>
              <a:t>Destination Binders: Components responsible to provide integration with the external messaging systems.</a:t>
            </a:r>
          </a:p>
          <a:p>
            <a:r>
              <a:rPr lang="en-US" dirty="0"/>
              <a:t>Destination Bindings: Bridge between the external messaging systems and application provided Producers and Consumers of messages (created by the Destination Binders).</a:t>
            </a:r>
          </a:p>
          <a:p>
            <a:r>
              <a:rPr lang="en-US" dirty="0"/>
              <a:t>Message: The canonical data structure used by producers and consumers to communicate with Destination Binders (and thus other applications via external messaging systems).</a:t>
            </a:r>
            <a:endParaRPr lang="en-IN" dirty="0"/>
          </a:p>
        </p:txBody>
      </p:sp>
      <p:sp>
        <p:nvSpPr>
          <p:cNvPr id="3" name="Title 2"/>
          <p:cNvSpPr>
            <a:spLocks noGrp="1"/>
          </p:cNvSpPr>
          <p:nvPr>
            <p:ph type="title"/>
          </p:nvPr>
        </p:nvSpPr>
        <p:spPr/>
        <p:txBody>
          <a:bodyPr/>
          <a:lstStyle/>
          <a:p>
            <a:r>
              <a:rPr lang="en-IN" dirty="0"/>
              <a:t>Core Components of Cloud Stream</a:t>
            </a:r>
          </a:p>
        </p:txBody>
      </p:sp>
    </p:spTree>
    <p:extLst>
      <p:ext uri="{BB962C8B-B14F-4D97-AF65-F5344CB8AC3E}">
        <p14:creationId xmlns:p14="http://schemas.microsoft.com/office/powerpoint/2010/main" val="40992972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Core Components of Cloud Stream</a:t>
            </a:r>
          </a:p>
        </p:txBody>
      </p:sp>
      <p:pic>
        <p:nvPicPr>
          <p:cNvPr id="1026" name="Picture 2" descr="Spring Cloud Stream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0"/>
            <a:ext cx="5591175" cy="340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126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Core Components of Cloud Stream</a:t>
            </a:r>
          </a:p>
        </p:txBody>
      </p:sp>
      <p:pic>
        <p:nvPicPr>
          <p:cNvPr id="2050" name="Picture 2" descr="Spring Cloud Stream Eclipse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98" y="1905000"/>
            <a:ext cx="724260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0528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Kafka</a:t>
            </a:r>
          </a:p>
          <a:p>
            <a:r>
              <a:rPr lang="en-IN" dirty="0"/>
              <a:t>RabbitMQ</a:t>
            </a:r>
          </a:p>
          <a:p>
            <a:r>
              <a:rPr lang="en-IN" dirty="0"/>
              <a:t>Google Pub/Sub</a:t>
            </a:r>
          </a:p>
          <a:p>
            <a:r>
              <a:rPr lang="en-IN" dirty="0"/>
              <a:t>Amazon Services</a:t>
            </a:r>
          </a:p>
          <a:p>
            <a:r>
              <a:rPr lang="en-IN" dirty="0" err="1"/>
              <a:t>ActiveMQ</a:t>
            </a:r>
            <a:endParaRPr lang="en-IN" dirty="0"/>
          </a:p>
          <a:p>
            <a:r>
              <a:rPr lang="en-IN" dirty="0"/>
              <a:t>Azure Services</a:t>
            </a:r>
          </a:p>
          <a:p>
            <a:endParaRPr lang="en-IN" dirty="0"/>
          </a:p>
        </p:txBody>
      </p:sp>
      <p:sp>
        <p:nvSpPr>
          <p:cNvPr id="3" name="Title 2"/>
          <p:cNvSpPr>
            <a:spLocks noGrp="1"/>
          </p:cNvSpPr>
          <p:nvPr>
            <p:ph type="title"/>
          </p:nvPr>
        </p:nvSpPr>
        <p:spPr/>
        <p:txBody>
          <a:bodyPr/>
          <a:lstStyle/>
          <a:p>
            <a:r>
              <a:rPr lang="en-IN" b="0" dirty="0"/>
              <a:t>Asynchronous communication in </a:t>
            </a:r>
            <a:r>
              <a:rPr lang="en-IN" b="0" dirty="0" err="1"/>
              <a:t>Microservices</a:t>
            </a:r>
            <a:br>
              <a:rPr lang="en-IN" b="0" dirty="0"/>
            </a:br>
            <a:endParaRPr lang="en-IN" dirty="0"/>
          </a:p>
        </p:txBody>
      </p:sp>
    </p:spTree>
    <p:extLst>
      <p:ext uri="{BB962C8B-B14F-4D97-AF65-F5344CB8AC3E}">
        <p14:creationId xmlns:p14="http://schemas.microsoft.com/office/powerpoint/2010/main" val="19865851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err="1"/>
              <a:t>ZooKeeper</a:t>
            </a:r>
            <a:r>
              <a:rPr lang="en-US" dirty="0"/>
              <a:t> is a centralized service for maintaining configuration information, naming, providing distributed synchronization, and providing group services. </a:t>
            </a:r>
          </a:p>
          <a:p>
            <a:r>
              <a:rPr lang="en-US" dirty="0"/>
              <a:t>All of these kinds of services are used in some form or another by distributed applications. </a:t>
            </a:r>
          </a:p>
          <a:p>
            <a:r>
              <a:rPr lang="en-US" dirty="0"/>
              <a:t>Each time they are implemented there is a lot of work that goes into fixing the bugs and race conditions that are inevitable. </a:t>
            </a:r>
          </a:p>
          <a:p>
            <a:r>
              <a:rPr lang="en-US" dirty="0"/>
              <a:t>Because of the difficulty of implementing these kinds of services, applications initially usually skimp on them, which make them brittle in the presence of change and difficult to manage. </a:t>
            </a:r>
          </a:p>
          <a:p>
            <a:r>
              <a:rPr lang="en-US" dirty="0"/>
              <a:t>Even when done correctly, different implementations of these services lead to management complexity when the applications are deployed.</a:t>
            </a:r>
            <a:endParaRPr lang="en-IN" dirty="0"/>
          </a:p>
        </p:txBody>
      </p:sp>
      <p:sp>
        <p:nvSpPr>
          <p:cNvPr id="3" name="Title 2"/>
          <p:cNvSpPr>
            <a:spLocks noGrp="1"/>
          </p:cNvSpPr>
          <p:nvPr>
            <p:ph type="title"/>
          </p:nvPr>
        </p:nvSpPr>
        <p:spPr/>
        <p:txBody>
          <a:bodyPr/>
          <a:lstStyle/>
          <a:p>
            <a:r>
              <a:rPr lang="en-IN" dirty="0"/>
              <a:t>What is </a:t>
            </a:r>
            <a:r>
              <a:rPr lang="en-IN" dirty="0" err="1"/>
              <a:t>ZooKeeper</a:t>
            </a:r>
            <a:endParaRPr lang="en-IN" dirty="0"/>
          </a:p>
        </p:txBody>
      </p:sp>
    </p:spTree>
    <p:extLst>
      <p:ext uri="{BB962C8B-B14F-4D97-AF65-F5344CB8AC3E}">
        <p14:creationId xmlns:p14="http://schemas.microsoft.com/office/powerpoint/2010/main" val="8337948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Apache </a:t>
            </a:r>
            <a:r>
              <a:rPr lang="en-US" dirty="0" err="1"/>
              <a:t>ZooKeeper</a:t>
            </a:r>
            <a:r>
              <a:rPr lang="en-US" dirty="0"/>
              <a:t> plays the very important role in system architecture as it works in the shadow of more exposed Big Data tools, as Apache Spark or Apache Kafka. </a:t>
            </a:r>
          </a:p>
          <a:p>
            <a:r>
              <a:rPr lang="en-US" dirty="0"/>
              <a:t>Originally, the </a:t>
            </a:r>
            <a:r>
              <a:rPr lang="en-US" dirty="0" err="1"/>
              <a:t>ZooKeeper</a:t>
            </a:r>
            <a:r>
              <a:rPr lang="en-US" dirty="0"/>
              <a:t> framework was built at “Yahoo!”. Because it helps to access their applications in an easy manner. </a:t>
            </a:r>
            <a:endParaRPr lang="en-IN" dirty="0"/>
          </a:p>
        </p:txBody>
      </p:sp>
      <p:sp>
        <p:nvSpPr>
          <p:cNvPr id="3" name="Title 2"/>
          <p:cNvSpPr>
            <a:spLocks noGrp="1"/>
          </p:cNvSpPr>
          <p:nvPr>
            <p:ph type="title"/>
          </p:nvPr>
        </p:nvSpPr>
        <p:spPr/>
        <p:txBody>
          <a:bodyPr/>
          <a:lstStyle/>
          <a:p>
            <a:r>
              <a:rPr lang="en-IN" b="0" dirty="0"/>
              <a:t>What is </a:t>
            </a:r>
            <a:r>
              <a:rPr lang="en-IN" b="0" dirty="0" err="1"/>
              <a:t>ZooKeeper</a:t>
            </a:r>
            <a:r>
              <a:rPr lang="en-IN" b="0" dirty="0"/>
              <a:t>?</a:t>
            </a:r>
            <a:br>
              <a:rPr lang="en-IN" b="0" dirty="0"/>
            </a:br>
            <a:endParaRPr lang="en-IN" dirty="0"/>
          </a:p>
        </p:txBody>
      </p:sp>
    </p:spTree>
    <p:extLst>
      <p:ext uri="{BB962C8B-B14F-4D97-AF65-F5344CB8AC3E}">
        <p14:creationId xmlns:p14="http://schemas.microsoft.com/office/powerpoint/2010/main" val="3913921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676ECE9-F79D-4798-84F4-9FC53E77662D}"/>
              </a:ext>
            </a:extLst>
          </p:cNvPr>
          <p:cNvSpPr>
            <a:spLocks noGrp="1"/>
          </p:cNvSpPr>
          <p:nvPr>
            <p:ph sz="quarter" idx="12"/>
          </p:nvPr>
        </p:nvSpPr>
        <p:spPr/>
        <p:txBody>
          <a:bodyPr>
            <a:normAutofit/>
          </a:bodyPr>
          <a:lstStyle/>
          <a:p>
            <a:r>
              <a:rPr lang="en-US" dirty="0"/>
              <a:t>As microservices are self-contained and designed for independent scalability, we end up having service-specific databases (such as database server per service, database schema per service and service-specific tables). </a:t>
            </a:r>
          </a:p>
          <a:p>
            <a:r>
              <a:rPr lang="en-US" dirty="0"/>
              <a:t>Due to this design, we face challenges such as:</a:t>
            </a:r>
          </a:p>
          <a:p>
            <a:pPr marL="225425" lvl="1" indent="0">
              <a:buNone/>
            </a:pPr>
            <a:r>
              <a:rPr lang="en-US" dirty="0"/>
              <a:t>• A single service that reads or updates data from multiple databases</a:t>
            </a:r>
          </a:p>
          <a:p>
            <a:pPr marL="225425" lvl="1" indent="0">
              <a:buNone/>
            </a:pPr>
            <a:r>
              <a:rPr lang="en-US" dirty="0"/>
              <a:t>• A single business transaction spanning multiple services and databases</a:t>
            </a:r>
          </a:p>
          <a:p>
            <a:pPr marL="225425" lvl="1" indent="0">
              <a:buNone/>
            </a:pPr>
            <a:r>
              <a:rPr lang="en-US" dirty="0"/>
              <a:t>• Replication of data in the databases</a:t>
            </a:r>
            <a:endParaRPr lang="en-IN" dirty="0"/>
          </a:p>
        </p:txBody>
      </p:sp>
      <p:sp>
        <p:nvSpPr>
          <p:cNvPr id="3" name="Title 2">
            <a:extLst>
              <a:ext uri="{FF2B5EF4-FFF2-40B4-BE49-F238E27FC236}">
                <a16:creationId xmlns:a16="http://schemas.microsoft.com/office/drawing/2014/main" id="{0A3A9285-20A1-4191-BE42-0FE676F90292}"/>
              </a:ext>
            </a:extLst>
          </p:cNvPr>
          <p:cNvSpPr>
            <a:spLocks noGrp="1"/>
          </p:cNvSpPr>
          <p:nvPr>
            <p:ph type="title"/>
          </p:nvPr>
        </p:nvSpPr>
        <p:spPr/>
        <p:txBody>
          <a:bodyPr/>
          <a:lstStyle/>
          <a:p>
            <a:r>
              <a:rPr lang="en-IN" dirty="0"/>
              <a:t>DATA-RELATED PATTERNS</a:t>
            </a:r>
          </a:p>
        </p:txBody>
      </p:sp>
    </p:spTree>
    <p:extLst>
      <p:ext uri="{BB962C8B-B14F-4D97-AF65-F5344CB8AC3E}">
        <p14:creationId xmlns:p14="http://schemas.microsoft.com/office/powerpoint/2010/main" val="36123129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ntellipaat.com/blog/wp-content/uploads/2016/12/zk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1077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It allows for mutual exclusion and cooperation between server processes.</a:t>
            </a:r>
          </a:p>
          <a:p>
            <a:r>
              <a:rPr lang="en-US" dirty="0"/>
              <a:t>It ensures that your application runs consistently.</a:t>
            </a:r>
          </a:p>
          <a:p>
            <a:r>
              <a:rPr lang="en-US" dirty="0"/>
              <a:t>The transaction process is never completed partially. It is either given the status of Success or failure. The distributed state can be held up, but it's never wrong.</a:t>
            </a:r>
          </a:p>
          <a:p>
            <a:r>
              <a:rPr lang="en-US" dirty="0"/>
              <a:t>Irrespective of the server that it connects to, a client will be able to see the same view of the service</a:t>
            </a:r>
          </a:p>
          <a:p>
            <a:r>
              <a:rPr lang="en-US" dirty="0"/>
              <a:t>Helps you to encode the data as per the specific set of rules</a:t>
            </a:r>
          </a:p>
        </p:txBody>
      </p:sp>
      <p:sp>
        <p:nvSpPr>
          <p:cNvPr id="3" name="Title 2"/>
          <p:cNvSpPr>
            <a:spLocks noGrp="1"/>
          </p:cNvSpPr>
          <p:nvPr>
            <p:ph type="title"/>
          </p:nvPr>
        </p:nvSpPr>
        <p:spPr/>
        <p:txBody>
          <a:bodyPr/>
          <a:lstStyle/>
          <a:p>
            <a:r>
              <a:rPr lang="en-IN" dirty="0"/>
              <a:t>Why Zookeeper</a:t>
            </a:r>
          </a:p>
        </p:txBody>
      </p:sp>
    </p:spTree>
    <p:extLst>
      <p:ext uri="{BB962C8B-B14F-4D97-AF65-F5344CB8AC3E}">
        <p14:creationId xmlns:p14="http://schemas.microsoft.com/office/powerpoint/2010/main" val="25152069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It helps to maintain a standard hierarchical namespace similar to files and directories.</a:t>
            </a:r>
          </a:p>
          <a:p>
            <a:r>
              <a:rPr lang="en-US" dirty="0"/>
              <a:t>Computers, which run as a single system which can be locally or geographically connected.</a:t>
            </a:r>
          </a:p>
          <a:p>
            <a:r>
              <a:rPr lang="en-US" dirty="0"/>
              <a:t>It allows to Join/leave node in a cluster and node status at the real time</a:t>
            </a:r>
          </a:p>
          <a:p>
            <a:r>
              <a:rPr lang="en-US" dirty="0"/>
              <a:t>You can increase performance by deploying more machines.</a:t>
            </a:r>
          </a:p>
          <a:p>
            <a:r>
              <a:rPr lang="en-US" dirty="0"/>
              <a:t>It allows you to elect a node as a leader for better coordination.</a:t>
            </a:r>
          </a:p>
          <a:p>
            <a:r>
              <a:rPr lang="en-US" dirty="0" err="1"/>
              <a:t>ZooKeeper</a:t>
            </a:r>
            <a:r>
              <a:rPr lang="en-US" dirty="0"/>
              <a:t> works fast with workloads where reads to the data are more common than writes.</a:t>
            </a:r>
          </a:p>
        </p:txBody>
      </p:sp>
      <p:sp>
        <p:nvSpPr>
          <p:cNvPr id="3" name="Title 2"/>
          <p:cNvSpPr>
            <a:spLocks noGrp="1"/>
          </p:cNvSpPr>
          <p:nvPr>
            <p:ph type="title"/>
          </p:nvPr>
        </p:nvSpPr>
        <p:spPr/>
        <p:txBody>
          <a:bodyPr/>
          <a:lstStyle/>
          <a:p>
            <a:r>
              <a:rPr lang="en-IN" dirty="0"/>
              <a:t>Why Zookeeper</a:t>
            </a:r>
          </a:p>
        </p:txBody>
      </p:sp>
    </p:spTree>
    <p:extLst>
      <p:ext uri="{BB962C8B-B14F-4D97-AF65-F5344CB8AC3E}">
        <p14:creationId xmlns:p14="http://schemas.microsoft.com/office/powerpoint/2010/main" val="18810232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ZooKeeper</a:t>
            </a:r>
            <a:r>
              <a:rPr lang="en-US" dirty="0"/>
              <a:t> Architecture: How it works?</a:t>
            </a:r>
            <a:br>
              <a:rPr lang="en-US" dirty="0"/>
            </a:br>
            <a:endParaRPr lang="en-IN" dirty="0"/>
          </a:p>
        </p:txBody>
      </p:sp>
      <p:pic>
        <p:nvPicPr>
          <p:cNvPr id="1026" name="Picture 2" descr="https://www.guru99.com/images/1/011019_1316_ApacheZooK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8189997"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693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ZooKeeper</a:t>
            </a:r>
            <a:r>
              <a:rPr lang="en-US" dirty="0"/>
              <a:t> Architecture: How it works?</a:t>
            </a:r>
            <a:br>
              <a:rPr lang="en-US" dirty="0"/>
            </a:br>
            <a:endParaRPr lang="en-IN" dirty="0"/>
          </a:p>
        </p:txBody>
      </p:sp>
      <p:pic>
        <p:nvPicPr>
          <p:cNvPr id="3074" name="Picture 2" descr="https://intellipaat.com/blog/wp-content/uploads/2016/12/zk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2" y="2514600"/>
            <a:ext cx="9174191"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9663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Server: The server sends an acknowledge when any client connects. In the case when there is no response from the connected server, the client automatically redirects the message to another server.</a:t>
            </a:r>
          </a:p>
          <a:p>
            <a:endParaRPr lang="en-US" dirty="0"/>
          </a:p>
          <a:p>
            <a:r>
              <a:rPr lang="en-US" dirty="0"/>
              <a:t>Client: Client is one of the nodes in the distributed application cluster. It helps you to accesses information from the server. Every client sends a message to the server at regular intervals that helps the server to know that the client is alive.</a:t>
            </a:r>
            <a:endParaRPr lang="en-IN" dirty="0"/>
          </a:p>
        </p:txBody>
      </p:sp>
      <p:sp>
        <p:nvSpPr>
          <p:cNvPr id="3" name="Title 2"/>
          <p:cNvSpPr>
            <a:spLocks noGrp="1"/>
          </p:cNvSpPr>
          <p:nvPr>
            <p:ph type="title"/>
          </p:nvPr>
        </p:nvSpPr>
        <p:spPr/>
        <p:txBody>
          <a:bodyPr/>
          <a:lstStyle/>
          <a:p>
            <a:r>
              <a:rPr lang="en-IN" dirty="0" err="1"/>
              <a:t>ZooKeeper</a:t>
            </a:r>
            <a:r>
              <a:rPr lang="en-IN" dirty="0"/>
              <a:t> Architecture</a:t>
            </a:r>
          </a:p>
        </p:txBody>
      </p:sp>
    </p:spTree>
    <p:extLst>
      <p:ext uri="{BB962C8B-B14F-4D97-AF65-F5344CB8AC3E}">
        <p14:creationId xmlns:p14="http://schemas.microsoft.com/office/powerpoint/2010/main" val="27757522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Leader: One of the servers is designated a Leader. It gives all the information to the clients as well as an acknowledgment that the server is alive. It would performs automatic recovery if any of the connected nodes failed.</a:t>
            </a:r>
          </a:p>
          <a:p>
            <a:r>
              <a:rPr lang="en-US" dirty="0"/>
              <a:t>Follower: Server node which follows leader instruction is called a follower.</a:t>
            </a:r>
          </a:p>
          <a:p>
            <a:r>
              <a:rPr lang="en-US" dirty="0"/>
              <a:t>Client read requests are handled by the correspondingly connected Zookeeper server</a:t>
            </a:r>
          </a:p>
          <a:p>
            <a:r>
              <a:rPr lang="en-US" dirty="0"/>
              <a:t>The client writes requests are handled by the Zookeeper leader.</a:t>
            </a:r>
            <a:endParaRPr lang="en-IN" dirty="0"/>
          </a:p>
        </p:txBody>
      </p:sp>
      <p:sp>
        <p:nvSpPr>
          <p:cNvPr id="3" name="Title 2"/>
          <p:cNvSpPr>
            <a:spLocks noGrp="1"/>
          </p:cNvSpPr>
          <p:nvPr>
            <p:ph type="title"/>
          </p:nvPr>
        </p:nvSpPr>
        <p:spPr/>
        <p:txBody>
          <a:bodyPr/>
          <a:lstStyle/>
          <a:p>
            <a:r>
              <a:rPr lang="en-IN" dirty="0" err="1"/>
              <a:t>ZooKeeper</a:t>
            </a:r>
            <a:r>
              <a:rPr lang="en-IN" dirty="0"/>
              <a:t> Architecture</a:t>
            </a:r>
          </a:p>
        </p:txBody>
      </p:sp>
    </p:spTree>
    <p:extLst>
      <p:ext uri="{BB962C8B-B14F-4D97-AF65-F5344CB8AC3E}">
        <p14:creationId xmlns:p14="http://schemas.microsoft.com/office/powerpoint/2010/main" val="36392925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Ensemble/Cluster: Group of Zookeeper servers which is called ensemble or a Cluster. You can use </a:t>
            </a:r>
            <a:r>
              <a:rPr lang="en-US" dirty="0" err="1"/>
              <a:t>ZooKeeper</a:t>
            </a:r>
            <a:r>
              <a:rPr lang="en-US" dirty="0"/>
              <a:t> infrastructure in the cluster mode to have the system at the optimal value when you are running the Apache.</a:t>
            </a:r>
          </a:p>
          <a:p>
            <a:r>
              <a:rPr lang="en-US" dirty="0" err="1"/>
              <a:t>ZooKeeper</a:t>
            </a:r>
            <a:r>
              <a:rPr lang="en-US" dirty="0"/>
              <a:t> </a:t>
            </a:r>
            <a:r>
              <a:rPr lang="en-US" dirty="0" err="1"/>
              <a:t>WebUI</a:t>
            </a:r>
            <a:r>
              <a:rPr lang="en-US" dirty="0"/>
              <a:t>: If you want to work with </a:t>
            </a:r>
            <a:r>
              <a:rPr lang="en-US" dirty="0" err="1"/>
              <a:t>ZooKeeper</a:t>
            </a:r>
            <a:r>
              <a:rPr lang="en-US" dirty="0"/>
              <a:t> resource management, then you need to use </a:t>
            </a:r>
            <a:r>
              <a:rPr lang="en-US" dirty="0" err="1"/>
              <a:t>WebUI</a:t>
            </a:r>
            <a:r>
              <a:rPr lang="en-US" dirty="0"/>
              <a:t>. It allows working with </a:t>
            </a:r>
            <a:r>
              <a:rPr lang="en-US" dirty="0" err="1"/>
              <a:t>ZooKeeper</a:t>
            </a:r>
            <a:r>
              <a:rPr lang="en-US" dirty="0"/>
              <a:t> using the web user interface, instead of using the command line. It offers fast and effective communication with the </a:t>
            </a:r>
            <a:r>
              <a:rPr lang="en-US" dirty="0" err="1"/>
              <a:t>ZooKeeper</a:t>
            </a:r>
            <a:r>
              <a:rPr lang="en-US" dirty="0"/>
              <a:t> application.</a:t>
            </a:r>
            <a:endParaRPr lang="en-IN" dirty="0"/>
          </a:p>
        </p:txBody>
      </p:sp>
      <p:sp>
        <p:nvSpPr>
          <p:cNvPr id="3" name="Title 2"/>
          <p:cNvSpPr>
            <a:spLocks noGrp="1"/>
          </p:cNvSpPr>
          <p:nvPr>
            <p:ph type="title"/>
          </p:nvPr>
        </p:nvSpPr>
        <p:spPr/>
        <p:txBody>
          <a:bodyPr/>
          <a:lstStyle/>
          <a:p>
            <a:r>
              <a:rPr lang="en-IN" dirty="0" err="1"/>
              <a:t>ZooKeeper</a:t>
            </a:r>
            <a:r>
              <a:rPr lang="en-IN" dirty="0"/>
              <a:t> Architecture</a:t>
            </a:r>
          </a:p>
        </p:txBody>
      </p:sp>
    </p:spTree>
    <p:extLst>
      <p:ext uri="{BB962C8B-B14F-4D97-AF65-F5344CB8AC3E}">
        <p14:creationId xmlns:p14="http://schemas.microsoft.com/office/powerpoint/2010/main" val="4407055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What is </a:t>
            </a:r>
            <a:r>
              <a:rPr lang="en-IN" b="0" dirty="0" err="1"/>
              <a:t>ZooKeeper</a:t>
            </a:r>
            <a:r>
              <a:rPr lang="en-IN" b="0" dirty="0"/>
              <a:t>?</a:t>
            </a:r>
            <a:br>
              <a:rPr lang="en-IN" b="0" dirty="0"/>
            </a:br>
            <a:endParaRPr lang="en-IN" dirty="0"/>
          </a:p>
        </p:txBody>
      </p:sp>
      <p:pic>
        <p:nvPicPr>
          <p:cNvPr id="1026" name="Picture 2" descr="What is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03" y="1997015"/>
            <a:ext cx="8450123"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5552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err="1"/>
              <a:t>ZooKeeper</a:t>
            </a:r>
            <a:r>
              <a:rPr lang="en-IN" b="0" dirty="0"/>
              <a:t> in Kafka </a:t>
            </a:r>
            <a:br>
              <a:rPr lang="en-IN" b="0" dirty="0"/>
            </a:br>
            <a:endParaRPr lang="en-IN" dirty="0"/>
          </a:p>
        </p:txBody>
      </p:sp>
      <p:pic>
        <p:nvPicPr>
          <p:cNvPr id="2050" name="Picture 2" descr="Requirement of ZooKeeper in Kaf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981199"/>
            <a:ext cx="7692365" cy="402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89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DDBAFFE-8001-4695-A822-7FE02DB6D1A5}"/>
              </a:ext>
            </a:extLst>
          </p:cNvPr>
          <p:cNvSpPr>
            <a:spLocks noGrp="1"/>
          </p:cNvSpPr>
          <p:nvPr>
            <p:ph sz="quarter" idx="12"/>
          </p:nvPr>
        </p:nvSpPr>
        <p:spPr/>
        <p:txBody>
          <a:bodyPr/>
          <a:lstStyle/>
          <a:p>
            <a:r>
              <a:rPr lang="en-US" dirty="0"/>
              <a:t>To solve the above concerns, one database per microservice must be designed; it must be private to that service only. </a:t>
            </a:r>
          </a:p>
          <a:p>
            <a:r>
              <a:rPr lang="en-US" dirty="0"/>
              <a:t>It should be accessed by the microservice API only. </a:t>
            </a:r>
          </a:p>
          <a:p>
            <a:r>
              <a:rPr lang="en-US" dirty="0"/>
              <a:t>It cannot be accessed by other services directly. </a:t>
            </a:r>
          </a:p>
          <a:p>
            <a:r>
              <a:rPr lang="en-US" dirty="0"/>
              <a:t>For example, for relational databases, we can use private-tables-per-service, schema-per-service, or database-server-per-service.</a:t>
            </a:r>
            <a:endParaRPr lang="en-IN" dirty="0"/>
          </a:p>
        </p:txBody>
      </p:sp>
      <p:sp>
        <p:nvSpPr>
          <p:cNvPr id="3" name="Title 2">
            <a:extLst>
              <a:ext uri="{FF2B5EF4-FFF2-40B4-BE49-F238E27FC236}">
                <a16:creationId xmlns:a16="http://schemas.microsoft.com/office/drawing/2014/main" id="{88341A89-3E79-4B2D-B315-98AEA5C636F0}"/>
              </a:ext>
            </a:extLst>
          </p:cNvPr>
          <p:cNvSpPr>
            <a:spLocks noGrp="1"/>
          </p:cNvSpPr>
          <p:nvPr>
            <p:ph type="title"/>
          </p:nvPr>
        </p:nvSpPr>
        <p:spPr/>
        <p:txBody>
          <a:bodyPr/>
          <a:lstStyle/>
          <a:p>
            <a:r>
              <a:rPr lang="en-IN" dirty="0"/>
              <a:t>Database per Service</a:t>
            </a:r>
          </a:p>
        </p:txBody>
      </p:sp>
    </p:spTree>
    <p:extLst>
      <p:ext uri="{BB962C8B-B14F-4D97-AF65-F5344CB8AC3E}">
        <p14:creationId xmlns:p14="http://schemas.microsoft.com/office/powerpoint/2010/main" val="265104934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Yahoo</a:t>
            </a:r>
          </a:p>
          <a:p>
            <a:r>
              <a:rPr lang="en-IN" dirty="0"/>
              <a:t>Facebook</a:t>
            </a:r>
          </a:p>
          <a:p>
            <a:r>
              <a:rPr lang="en-IN" dirty="0"/>
              <a:t>eBay</a:t>
            </a:r>
          </a:p>
          <a:p>
            <a:r>
              <a:rPr lang="en-IN" dirty="0"/>
              <a:t>Twitter</a:t>
            </a:r>
          </a:p>
          <a:p>
            <a:r>
              <a:rPr lang="en-IN" dirty="0"/>
              <a:t>Netflix</a:t>
            </a:r>
          </a:p>
          <a:p>
            <a:r>
              <a:rPr lang="en-IN" dirty="0"/>
              <a:t>Zynga</a:t>
            </a:r>
          </a:p>
          <a:p>
            <a:r>
              <a:rPr lang="en-IN" dirty="0" err="1"/>
              <a:t>Nutanix</a:t>
            </a:r>
            <a:endParaRPr lang="en-IN" dirty="0"/>
          </a:p>
        </p:txBody>
      </p:sp>
      <p:sp>
        <p:nvSpPr>
          <p:cNvPr id="3" name="Title 2"/>
          <p:cNvSpPr>
            <a:spLocks noGrp="1"/>
          </p:cNvSpPr>
          <p:nvPr>
            <p:ph type="title"/>
          </p:nvPr>
        </p:nvSpPr>
        <p:spPr/>
        <p:txBody>
          <a:bodyPr/>
          <a:lstStyle/>
          <a:p>
            <a:r>
              <a:rPr lang="en-IN" dirty="0"/>
              <a:t>Companies using Zookeeper</a:t>
            </a:r>
            <a:br>
              <a:rPr lang="en-IN" dirty="0"/>
            </a:br>
            <a:endParaRPr lang="en-IN" dirty="0"/>
          </a:p>
        </p:txBody>
      </p:sp>
    </p:spTree>
    <p:extLst>
      <p:ext uri="{BB962C8B-B14F-4D97-AF65-F5344CB8AC3E}">
        <p14:creationId xmlns:p14="http://schemas.microsoft.com/office/powerpoint/2010/main" val="39775051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Kafka consists of Records, Topics, Consumers, Producers, Brokers, Logs, Partitions, and Clusters. Records can have key (optional), value and timestamp. </a:t>
            </a:r>
          </a:p>
          <a:p>
            <a:r>
              <a:rPr lang="en-US" dirty="0"/>
              <a:t>Kafka Records are immutable. </a:t>
            </a:r>
          </a:p>
          <a:p>
            <a:r>
              <a:rPr lang="en-US" dirty="0"/>
              <a:t>A Kafka Topic is a stream of records ("/orders", "/user-signups"). </a:t>
            </a:r>
          </a:p>
          <a:p>
            <a:r>
              <a:rPr lang="en-US" dirty="0"/>
              <a:t>You can think of a Topic as a feed name. </a:t>
            </a:r>
          </a:p>
          <a:p>
            <a:r>
              <a:rPr lang="en-US" dirty="0"/>
              <a:t>A topic has a Log which is the topic’s storage on disk. </a:t>
            </a:r>
          </a:p>
          <a:p>
            <a:r>
              <a:rPr lang="en-US" dirty="0"/>
              <a:t>A Topic Log is broken up into partitions and segments. </a:t>
            </a:r>
          </a:p>
        </p:txBody>
      </p:sp>
      <p:sp>
        <p:nvSpPr>
          <p:cNvPr id="3" name="Title 2"/>
          <p:cNvSpPr>
            <a:spLocks noGrp="1"/>
          </p:cNvSpPr>
          <p:nvPr>
            <p:ph type="title"/>
          </p:nvPr>
        </p:nvSpPr>
        <p:spPr/>
        <p:txBody>
          <a:bodyPr/>
          <a:lstStyle/>
          <a:p>
            <a:r>
              <a:rPr lang="en-IN" dirty="0"/>
              <a:t>What is Kafka</a:t>
            </a:r>
          </a:p>
        </p:txBody>
      </p:sp>
    </p:spTree>
    <p:extLst>
      <p:ext uri="{BB962C8B-B14F-4D97-AF65-F5344CB8AC3E}">
        <p14:creationId xmlns:p14="http://schemas.microsoft.com/office/powerpoint/2010/main" val="7407178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Kafka Producer API is used to produce streams of data records. </a:t>
            </a:r>
          </a:p>
          <a:p>
            <a:r>
              <a:rPr lang="en-US" dirty="0"/>
              <a:t>The Kafka Consumer API is used to consume a stream of records from Kafka. </a:t>
            </a:r>
          </a:p>
          <a:p>
            <a:r>
              <a:rPr lang="en-US" dirty="0"/>
              <a:t>A Broker is a Kafka server that runs in a Kafka Cluster. </a:t>
            </a:r>
          </a:p>
          <a:p>
            <a:r>
              <a:rPr lang="en-US" dirty="0"/>
              <a:t>Kafka Brokers form a cluster. </a:t>
            </a:r>
          </a:p>
          <a:p>
            <a:r>
              <a:rPr lang="en-US" dirty="0"/>
              <a:t>The Kafka Cluster consists of many Kafka Brokers on many servers. </a:t>
            </a:r>
          </a:p>
          <a:p>
            <a:r>
              <a:rPr lang="en-US" dirty="0"/>
              <a:t>Broker sometimes refer to more of a logical system or as Kafka as a whole. </a:t>
            </a:r>
          </a:p>
        </p:txBody>
      </p:sp>
      <p:sp>
        <p:nvSpPr>
          <p:cNvPr id="3" name="Title 2"/>
          <p:cNvSpPr>
            <a:spLocks noGrp="1"/>
          </p:cNvSpPr>
          <p:nvPr>
            <p:ph type="title"/>
          </p:nvPr>
        </p:nvSpPr>
        <p:spPr/>
        <p:txBody>
          <a:bodyPr/>
          <a:lstStyle/>
          <a:p>
            <a:r>
              <a:rPr lang="en-IN" dirty="0"/>
              <a:t>What is Kafka</a:t>
            </a:r>
          </a:p>
        </p:txBody>
      </p:sp>
    </p:spTree>
    <p:extLst>
      <p:ext uri="{BB962C8B-B14F-4D97-AF65-F5344CB8AC3E}">
        <p14:creationId xmlns:p14="http://schemas.microsoft.com/office/powerpoint/2010/main" val="29877012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afka Architecture - Topics, Producers and Consumers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7781925" cy="387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9139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Kafka Architecture - Kafka Zookeeper Coordination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639050" cy="463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4826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111EF-F17E-431D-BF0F-0C94E23FE6BD}"/>
              </a:ext>
            </a:extLst>
          </p:cNvPr>
          <p:cNvPicPr>
            <a:picLocks noChangeAspect="1"/>
          </p:cNvPicPr>
          <p:nvPr/>
        </p:nvPicPr>
        <p:blipFill rotWithShape="1">
          <a:blip r:embed="rId2"/>
          <a:srcRect l="5000" t="14445" r="4167" b="15926"/>
          <a:stretch/>
        </p:blipFill>
        <p:spPr>
          <a:xfrm>
            <a:off x="228599" y="1828800"/>
            <a:ext cx="8482519" cy="3657600"/>
          </a:xfrm>
          <a:prstGeom prst="rect">
            <a:avLst/>
          </a:prstGeom>
        </p:spPr>
      </p:pic>
      <p:sp>
        <p:nvSpPr>
          <p:cNvPr id="4" name="Title 3">
            <a:extLst>
              <a:ext uri="{FF2B5EF4-FFF2-40B4-BE49-F238E27FC236}">
                <a16:creationId xmlns:a16="http://schemas.microsoft.com/office/drawing/2014/main" id="{2ECEDA70-328F-4A9F-98BD-4BA1377D3387}"/>
              </a:ext>
            </a:extLst>
          </p:cNvPr>
          <p:cNvSpPr>
            <a:spLocks noGrp="1"/>
          </p:cNvSpPr>
          <p:nvPr>
            <p:ph type="title"/>
          </p:nvPr>
        </p:nvSpPr>
        <p:spPr/>
        <p:txBody>
          <a:bodyPr/>
          <a:lstStyle/>
          <a:p>
            <a:r>
              <a:rPr lang="en-IN" dirty="0"/>
              <a:t>Why Kafka</a:t>
            </a:r>
          </a:p>
        </p:txBody>
      </p:sp>
    </p:spTree>
    <p:extLst>
      <p:ext uri="{BB962C8B-B14F-4D97-AF65-F5344CB8AC3E}">
        <p14:creationId xmlns:p14="http://schemas.microsoft.com/office/powerpoint/2010/main" val="32012506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CEDA70-328F-4A9F-98BD-4BA1377D3387}"/>
              </a:ext>
            </a:extLst>
          </p:cNvPr>
          <p:cNvSpPr>
            <a:spLocks noGrp="1"/>
          </p:cNvSpPr>
          <p:nvPr>
            <p:ph type="title"/>
          </p:nvPr>
        </p:nvSpPr>
        <p:spPr/>
        <p:txBody>
          <a:bodyPr/>
          <a:lstStyle/>
          <a:p>
            <a:r>
              <a:rPr lang="en-IN" dirty="0"/>
              <a:t>Why Kafka</a:t>
            </a:r>
          </a:p>
        </p:txBody>
      </p:sp>
      <p:pic>
        <p:nvPicPr>
          <p:cNvPr id="5" name="Picture 4">
            <a:extLst>
              <a:ext uri="{FF2B5EF4-FFF2-40B4-BE49-F238E27FC236}">
                <a16:creationId xmlns:a16="http://schemas.microsoft.com/office/drawing/2014/main" id="{08F2351F-4DC1-46AA-A9E5-2DD96F7D977F}"/>
              </a:ext>
            </a:extLst>
          </p:cNvPr>
          <p:cNvPicPr>
            <a:picLocks noChangeAspect="1"/>
          </p:cNvPicPr>
          <p:nvPr/>
        </p:nvPicPr>
        <p:blipFill rotWithShape="1">
          <a:blip r:embed="rId2"/>
          <a:srcRect l="20833" t="12963" r="7500" b="14444"/>
          <a:stretch/>
        </p:blipFill>
        <p:spPr>
          <a:xfrm>
            <a:off x="1676400" y="1828800"/>
            <a:ext cx="6553200" cy="3733800"/>
          </a:xfrm>
          <a:prstGeom prst="rect">
            <a:avLst/>
          </a:prstGeom>
        </p:spPr>
      </p:pic>
    </p:spTree>
    <p:extLst>
      <p:ext uri="{BB962C8B-B14F-4D97-AF65-F5344CB8AC3E}">
        <p14:creationId xmlns:p14="http://schemas.microsoft.com/office/powerpoint/2010/main" val="21742594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63934-FBDC-404F-B55C-F1F2AD62A829}"/>
              </a:ext>
            </a:extLst>
          </p:cNvPr>
          <p:cNvPicPr>
            <a:picLocks noChangeAspect="1"/>
          </p:cNvPicPr>
          <p:nvPr/>
        </p:nvPicPr>
        <p:blipFill rotWithShape="1">
          <a:blip r:embed="rId2"/>
          <a:srcRect l="7499" t="12963" r="3334" b="15926"/>
          <a:stretch/>
        </p:blipFill>
        <p:spPr>
          <a:xfrm>
            <a:off x="304800" y="1524000"/>
            <a:ext cx="8662988" cy="3886200"/>
          </a:xfrm>
          <a:prstGeom prst="rect">
            <a:avLst/>
          </a:prstGeom>
        </p:spPr>
      </p:pic>
    </p:spTree>
    <p:extLst>
      <p:ext uri="{BB962C8B-B14F-4D97-AF65-F5344CB8AC3E}">
        <p14:creationId xmlns:p14="http://schemas.microsoft.com/office/powerpoint/2010/main" val="32784720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1026" name="Picture 2">
            <a:extLst>
              <a:ext uri="{FF2B5EF4-FFF2-40B4-BE49-F238E27FC236}">
                <a16:creationId xmlns:a16="http://schemas.microsoft.com/office/drawing/2014/main" id="{DA9113DF-6128-4CBB-B24F-802C18AF9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19200"/>
            <a:ext cx="5734050"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9637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2050" name="Picture 2">
            <a:extLst>
              <a:ext uri="{FF2B5EF4-FFF2-40B4-BE49-F238E27FC236}">
                <a16:creationId xmlns:a16="http://schemas.microsoft.com/office/drawing/2014/main" id="{1CB8421B-E5CB-4086-8A3B-2E6060BE2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024063"/>
            <a:ext cx="7506989" cy="369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134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A841C-9662-4F14-9DA1-971E5D93AA16}"/>
              </a:ext>
            </a:extLst>
          </p:cNvPr>
          <p:cNvSpPr>
            <a:spLocks noGrp="1"/>
          </p:cNvSpPr>
          <p:nvPr>
            <p:ph sz="quarter" idx="12"/>
          </p:nvPr>
        </p:nvSpPr>
        <p:spPr/>
        <p:txBody>
          <a:bodyPr>
            <a:normAutofit fontScale="92500"/>
          </a:bodyPr>
          <a:lstStyle/>
          <a:p>
            <a:r>
              <a:rPr lang="en-US" dirty="0"/>
              <a:t> It is an anti-pattern for microservices. </a:t>
            </a:r>
          </a:p>
          <a:p>
            <a:r>
              <a:rPr lang="en-US" dirty="0"/>
              <a:t>But if the application is a monolith and trying to break into microservices, denormalization is not that easy. </a:t>
            </a:r>
          </a:p>
          <a:p>
            <a:r>
              <a:rPr lang="en-US" dirty="0"/>
              <a:t>In the later phase, we can move to DB per service pattern. </a:t>
            </a:r>
          </a:p>
          <a:p>
            <a:r>
              <a:rPr lang="en-US" dirty="0"/>
              <a:t>A shared database per service is not ideal, but that is the working solution for the above scenario. </a:t>
            </a:r>
          </a:p>
          <a:p>
            <a:r>
              <a:rPr lang="en-US" dirty="0"/>
              <a:t>Most people consider this an anti-pattern for microservices, but for brownfield applications, this is a good start to break the application into smaller logical pieces. </a:t>
            </a:r>
          </a:p>
          <a:p>
            <a:r>
              <a:rPr lang="en-US" dirty="0"/>
              <a:t>This should not be applied for greenfield applications.</a:t>
            </a:r>
            <a:endParaRPr lang="en-IN" dirty="0"/>
          </a:p>
        </p:txBody>
      </p:sp>
      <p:sp>
        <p:nvSpPr>
          <p:cNvPr id="3" name="Title 2">
            <a:extLst>
              <a:ext uri="{FF2B5EF4-FFF2-40B4-BE49-F238E27FC236}">
                <a16:creationId xmlns:a16="http://schemas.microsoft.com/office/drawing/2014/main" id="{90AD62CB-5F84-4BF6-BFBF-C1BB983D0D55}"/>
              </a:ext>
            </a:extLst>
          </p:cNvPr>
          <p:cNvSpPr>
            <a:spLocks noGrp="1"/>
          </p:cNvSpPr>
          <p:nvPr>
            <p:ph type="title"/>
          </p:nvPr>
        </p:nvSpPr>
        <p:spPr/>
        <p:txBody>
          <a:bodyPr/>
          <a:lstStyle/>
          <a:p>
            <a:r>
              <a:rPr lang="en-IN" dirty="0"/>
              <a:t>Shared Database per service</a:t>
            </a:r>
          </a:p>
        </p:txBody>
      </p:sp>
    </p:spTree>
    <p:extLst>
      <p:ext uri="{BB962C8B-B14F-4D97-AF65-F5344CB8AC3E}">
        <p14:creationId xmlns:p14="http://schemas.microsoft.com/office/powerpoint/2010/main" val="9717124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4" name="Picture 3">
            <a:extLst>
              <a:ext uri="{FF2B5EF4-FFF2-40B4-BE49-F238E27FC236}">
                <a16:creationId xmlns:a16="http://schemas.microsoft.com/office/drawing/2014/main" id="{CCD1278D-5C42-4928-A82E-CE1F3F3ADB08}"/>
              </a:ext>
            </a:extLst>
          </p:cNvPr>
          <p:cNvPicPr>
            <a:picLocks noChangeAspect="1"/>
          </p:cNvPicPr>
          <p:nvPr/>
        </p:nvPicPr>
        <p:blipFill rotWithShape="1">
          <a:blip r:embed="rId2"/>
          <a:srcRect l="9257" t="12937" r="3243" b="15951"/>
          <a:stretch/>
        </p:blipFill>
        <p:spPr>
          <a:xfrm>
            <a:off x="9427" y="1600200"/>
            <a:ext cx="8834439" cy="4038600"/>
          </a:xfrm>
          <a:prstGeom prst="rect">
            <a:avLst/>
          </a:prstGeom>
        </p:spPr>
      </p:pic>
    </p:spTree>
    <p:extLst>
      <p:ext uri="{BB962C8B-B14F-4D97-AF65-F5344CB8AC3E}">
        <p14:creationId xmlns:p14="http://schemas.microsoft.com/office/powerpoint/2010/main" val="12187167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5" name="Picture 4">
            <a:extLst>
              <a:ext uri="{FF2B5EF4-FFF2-40B4-BE49-F238E27FC236}">
                <a16:creationId xmlns:a16="http://schemas.microsoft.com/office/drawing/2014/main" id="{FEBD7A9B-8B0F-4D86-98BB-B9CD7D4B308D}"/>
              </a:ext>
            </a:extLst>
          </p:cNvPr>
          <p:cNvPicPr>
            <a:picLocks noChangeAspect="1"/>
          </p:cNvPicPr>
          <p:nvPr/>
        </p:nvPicPr>
        <p:blipFill rotWithShape="1">
          <a:blip r:embed="rId2"/>
          <a:srcRect l="10266" t="14419" r="4167" b="20396"/>
          <a:stretch/>
        </p:blipFill>
        <p:spPr>
          <a:xfrm>
            <a:off x="180408" y="1828800"/>
            <a:ext cx="8766513" cy="3756567"/>
          </a:xfrm>
          <a:prstGeom prst="rect">
            <a:avLst/>
          </a:prstGeom>
        </p:spPr>
      </p:pic>
    </p:spTree>
    <p:extLst>
      <p:ext uri="{BB962C8B-B14F-4D97-AF65-F5344CB8AC3E}">
        <p14:creationId xmlns:p14="http://schemas.microsoft.com/office/powerpoint/2010/main" val="4560889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5" name="Picture 4">
            <a:extLst>
              <a:ext uri="{FF2B5EF4-FFF2-40B4-BE49-F238E27FC236}">
                <a16:creationId xmlns:a16="http://schemas.microsoft.com/office/drawing/2014/main" id="{13AF3B31-F8B9-4AC8-93A0-4F3C7842489C}"/>
              </a:ext>
            </a:extLst>
          </p:cNvPr>
          <p:cNvPicPr>
            <a:picLocks noChangeAspect="1"/>
          </p:cNvPicPr>
          <p:nvPr/>
        </p:nvPicPr>
        <p:blipFill rotWithShape="1">
          <a:blip r:embed="rId2"/>
          <a:srcRect l="8333" t="19260" r="2500" b="20000"/>
          <a:stretch/>
        </p:blipFill>
        <p:spPr>
          <a:xfrm>
            <a:off x="228600" y="1752600"/>
            <a:ext cx="8749990" cy="3352800"/>
          </a:xfrm>
          <a:prstGeom prst="rect">
            <a:avLst/>
          </a:prstGeom>
        </p:spPr>
      </p:pic>
    </p:spTree>
    <p:extLst>
      <p:ext uri="{BB962C8B-B14F-4D97-AF65-F5344CB8AC3E}">
        <p14:creationId xmlns:p14="http://schemas.microsoft.com/office/powerpoint/2010/main" val="40276927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3074" name="Picture 2">
            <a:extLst>
              <a:ext uri="{FF2B5EF4-FFF2-40B4-BE49-F238E27FC236}">
                <a16:creationId xmlns:a16="http://schemas.microsoft.com/office/drawing/2014/main" id="{DBED8A23-386F-4D55-BADE-0CD712047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800"/>
            <a:ext cx="9144000" cy="306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5606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4" name="Picture 3">
            <a:extLst>
              <a:ext uri="{FF2B5EF4-FFF2-40B4-BE49-F238E27FC236}">
                <a16:creationId xmlns:a16="http://schemas.microsoft.com/office/drawing/2014/main" id="{663EF3AE-3DDD-4A41-A272-02C23D6B9102}"/>
              </a:ext>
            </a:extLst>
          </p:cNvPr>
          <p:cNvPicPr>
            <a:picLocks noChangeAspect="1"/>
          </p:cNvPicPr>
          <p:nvPr/>
        </p:nvPicPr>
        <p:blipFill rotWithShape="1">
          <a:blip r:embed="rId2"/>
          <a:srcRect l="5833" t="17091" r="3333" b="16242"/>
          <a:stretch/>
        </p:blipFill>
        <p:spPr>
          <a:xfrm>
            <a:off x="-1" y="1981200"/>
            <a:ext cx="9044093" cy="3733800"/>
          </a:xfrm>
          <a:prstGeom prst="rect">
            <a:avLst/>
          </a:prstGeom>
        </p:spPr>
      </p:pic>
    </p:spTree>
    <p:extLst>
      <p:ext uri="{BB962C8B-B14F-4D97-AF65-F5344CB8AC3E}">
        <p14:creationId xmlns:p14="http://schemas.microsoft.com/office/powerpoint/2010/main" val="31822200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5" name="Picture 4">
            <a:extLst>
              <a:ext uri="{FF2B5EF4-FFF2-40B4-BE49-F238E27FC236}">
                <a16:creationId xmlns:a16="http://schemas.microsoft.com/office/drawing/2014/main" id="{7120F387-BEEA-404F-B498-1D61F9679C81}"/>
              </a:ext>
            </a:extLst>
          </p:cNvPr>
          <p:cNvPicPr>
            <a:picLocks noChangeAspect="1"/>
          </p:cNvPicPr>
          <p:nvPr/>
        </p:nvPicPr>
        <p:blipFill rotWithShape="1">
          <a:blip r:embed="rId2"/>
          <a:srcRect l="12500" t="17733" r="6667" b="14119"/>
          <a:stretch/>
        </p:blipFill>
        <p:spPr>
          <a:xfrm>
            <a:off x="329138" y="1658346"/>
            <a:ext cx="8714931" cy="4132854"/>
          </a:xfrm>
          <a:prstGeom prst="rect">
            <a:avLst/>
          </a:prstGeom>
        </p:spPr>
      </p:pic>
    </p:spTree>
    <p:extLst>
      <p:ext uri="{BB962C8B-B14F-4D97-AF65-F5344CB8AC3E}">
        <p14:creationId xmlns:p14="http://schemas.microsoft.com/office/powerpoint/2010/main" val="23891017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4" name="Picture 3">
            <a:extLst>
              <a:ext uri="{FF2B5EF4-FFF2-40B4-BE49-F238E27FC236}">
                <a16:creationId xmlns:a16="http://schemas.microsoft.com/office/drawing/2014/main" id="{43E78541-D79C-4CA5-8EDA-98F1845D2C21}"/>
              </a:ext>
            </a:extLst>
          </p:cNvPr>
          <p:cNvPicPr>
            <a:picLocks noChangeAspect="1"/>
          </p:cNvPicPr>
          <p:nvPr/>
        </p:nvPicPr>
        <p:blipFill rotWithShape="1">
          <a:blip r:embed="rId2"/>
          <a:srcRect l="6758" t="14801" r="6576" b="15570"/>
          <a:stretch/>
        </p:blipFill>
        <p:spPr>
          <a:xfrm>
            <a:off x="347207" y="1981200"/>
            <a:ext cx="8262024" cy="3733800"/>
          </a:xfrm>
          <a:prstGeom prst="rect">
            <a:avLst/>
          </a:prstGeom>
        </p:spPr>
      </p:pic>
    </p:spTree>
    <p:extLst>
      <p:ext uri="{BB962C8B-B14F-4D97-AF65-F5344CB8AC3E}">
        <p14:creationId xmlns:p14="http://schemas.microsoft.com/office/powerpoint/2010/main" val="20361398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4" name="Picture 3">
            <a:extLst>
              <a:ext uri="{FF2B5EF4-FFF2-40B4-BE49-F238E27FC236}">
                <a16:creationId xmlns:a16="http://schemas.microsoft.com/office/drawing/2014/main" id="{70637F66-2B26-4678-9558-F4EAC35125F1}"/>
              </a:ext>
            </a:extLst>
          </p:cNvPr>
          <p:cNvPicPr>
            <a:picLocks noChangeAspect="1"/>
          </p:cNvPicPr>
          <p:nvPr/>
        </p:nvPicPr>
        <p:blipFill rotWithShape="1">
          <a:blip r:embed="rId2"/>
          <a:srcRect l="10265" t="14074" r="10834" b="37037"/>
          <a:stretch/>
        </p:blipFill>
        <p:spPr>
          <a:xfrm>
            <a:off x="178609" y="1966652"/>
            <a:ext cx="8786782" cy="3062547"/>
          </a:xfrm>
          <a:prstGeom prst="rect">
            <a:avLst/>
          </a:prstGeom>
        </p:spPr>
      </p:pic>
    </p:spTree>
    <p:extLst>
      <p:ext uri="{BB962C8B-B14F-4D97-AF65-F5344CB8AC3E}">
        <p14:creationId xmlns:p14="http://schemas.microsoft.com/office/powerpoint/2010/main" val="40855465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4" name="Picture 3">
            <a:extLst>
              <a:ext uri="{FF2B5EF4-FFF2-40B4-BE49-F238E27FC236}">
                <a16:creationId xmlns:a16="http://schemas.microsoft.com/office/drawing/2014/main" id="{700D3797-6066-414E-8272-89C306A15A4B}"/>
              </a:ext>
            </a:extLst>
          </p:cNvPr>
          <p:cNvPicPr>
            <a:picLocks noChangeAspect="1"/>
          </p:cNvPicPr>
          <p:nvPr/>
        </p:nvPicPr>
        <p:blipFill rotWithShape="1">
          <a:blip r:embed="rId2"/>
          <a:srcRect l="4258" t="12540" b="16349"/>
          <a:stretch/>
        </p:blipFill>
        <p:spPr>
          <a:xfrm>
            <a:off x="194667" y="1905000"/>
            <a:ext cx="8754665" cy="3657601"/>
          </a:xfrm>
          <a:prstGeom prst="rect">
            <a:avLst/>
          </a:prstGeom>
        </p:spPr>
      </p:pic>
    </p:spTree>
    <p:extLst>
      <p:ext uri="{BB962C8B-B14F-4D97-AF65-F5344CB8AC3E}">
        <p14:creationId xmlns:p14="http://schemas.microsoft.com/office/powerpoint/2010/main" val="15436234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5" name="Picture 4">
            <a:extLst>
              <a:ext uri="{FF2B5EF4-FFF2-40B4-BE49-F238E27FC236}">
                <a16:creationId xmlns:a16="http://schemas.microsoft.com/office/drawing/2014/main" id="{7E71E6B2-2AA4-4B77-9856-CF817FE4A34E}"/>
              </a:ext>
            </a:extLst>
          </p:cNvPr>
          <p:cNvPicPr>
            <a:picLocks noChangeAspect="1"/>
          </p:cNvPicPr>
          <p:nvPr/>
        </p:nvPicPr>
        <p:blipFill rotWithShape="1">
          <a:blip r:embed="rId2"/>
          <a:srcRect l="5133" t="11852" b="14074"/>
          <a:stretch/>
        </p:blipFill>
        <p:spPr>
          <a:xfrm>
            <a:off x="304800" y="1905000"/>
            <a:ext cx="8674630" cy="3810000"/>
          </a:xfrm>
          <a:prstGeom prst="rect">
            <a:avLst/>
          </a:prstGeom>
        </p:spPr>
      </p:pic>
    </p:spTree>
    <p:extLst>
      <p:ext uri="{BB962C8B-B14F-4D97-AF65-F5344CB8AC3E}">
        <p14:creationId xmlns:p14="http://schemas.microsoft.com/office/powerpoint/2010/main" val="2868207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1600200"/>
            <a:ext cx="3775393" cy="369332"/>
          </a:xfrm>
          <a:prstGeom prst="rect">
            <a:avLst/>
          </a:prstGeom>
          <a:noFill/>
        </p:spPr>
        <p:txBody>
          <a:bodyPr wrap="none" rtlCol="0">
            <a:spAutoFit/>
          </a:bodyPr>
          <a:lstStyle/>
          <a:p>
            <a:r>
              <a:rPr lang="en-US" b="1" dirty="0"/>
              <a:t>Database or Shared Data Pattern</a:t>
            </a:r>
            <a:endParaRPr lang="en-US" dirty="0"/>
          </a:p>
        </p:txBody>
      </p:sp>
      <p:pic>
        <p:nvPicPr>
          <p:cNvPr id="3" name="Picture 2"/>
          <p:cNvPicPr>
            <a:picLocks noChangeAspect="1"/>
          </p:cNvPicPr>
          <p:nvPr/>
        </p:nvPicPr>
        <p:blipFill rotWithShape="1">
          <a:blip r:embed="rId2"/>
          <a:srcRect t="1939"/>
          <a:stretch/>
        </p:blipFill>
        <p:spPr>
          <a:xfrm>
            <a:off x="0" y="2438400"/>
            <a:ext cx="9144000" cy="3854187"/>
          </a:xfrm>
          <a:prstGeom prst="rect">
            <a:avLst/>
          </a:prstGeom>
        </p:spPr>
      </p:pic>
    </p:spTree>
    <p:extLst>
      <p:ext uri="{BB962C8B-B14F-4D97-AF65-F5344CB8AC3E}">
        <p14:creationId xmlns:p14="http://schemas.microsoft.com/office/powerpoint/2010/main" val="4945947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0506-9A84-43AE-AFBD-B8471CFED5D8}"/>
              </a:ext>
            </a:extLst>
          </p:cNvPr>
          <p:cNvSpPr>
            <a:spLocks noGrp="1"/>
          </p:cNvSpPr>
          <p:nvPr>
            <p:ph type="title"/>
          </p:nvPr>
        </p:nvSpPr>
        <p:spPr/>
        <p:txBody>
          <a:bodyPr/>
          <a:lstStyle/>
          <a:p>
            <a:r>
              <a:rPr lang="en-IN" dirty="0"/>
              <a:t>Kafka brokers and Zookeeper</a:t>
            </a:r>
          </a:p>
        </p:txBody>
      </p:sp>
      <p:pic>
        <p:nvPicPr>
          <p:cNvPr id="4" name="Picture 3">
            <a:extLst>
              <a:ext uri="{FF2B5EF4-FFF2-40B4-BE49-F238E27FC236}">
                <a16:creationId xmlns:a16="http://schemas.microsoft.com/office/drawing/2014/main" id="{54FCD59F-F31B-402A-B8D1-237DF747E73E}"/>
              </a:ext>
            </a:extLst>
          </p:cNvPr>
          <p:cNvPicPr>
            <a:picLocks noChangeAspect="1"/>
          </p:cNvPicPr>
          <p:nvPr/>
        </p:nvPicPr>
        <p:blipFill rotWithShape="1">
          <a:blip r:embed="rId2"/>
          <a:srcRect l="4166" t="11853" r="834" b="17037"/>
          <a:stretch/>
        </p:blipFill>
        <p:spPr>
          <a:xfrm>
            <a:off x="228600" y="1828800"/>
            <a:ext cx="8686800" cy="3657600"/>
          </a:xfrm>
          <a:prstGeom prst="rect">
            <a:avLst/>
          </a:prstGeom>
        </p:spPr>
      </p:pic>
    </p:spTree>
    <p:extLst>
      <p:ext uri="{BB962C8B-B14F-4D97-AF65-F5344CB8AC3E}">
        <p14:creationId xmlns:p14="http://schemas.microsoft.com/office/powerpoint/2010/main" val="6189288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428" t="7910" r="22406" b="4682"/>
          <a:stretch/>
        </p:blipFill>
        <p:spPr>
          <a:xfrm>
            <a:off x="1600200" y="1286774"/>
            <a:ext cx="5638800" cy="5118297"/>
          </a:xfrm>
          <a:prstGeom prst="rect">
            <a:avLst/>
          </a:prstGeom>
        </p:spPr>
      </p:pic>
    </p:spTree>
    <p:extLst>
      <p:ext uri="{BB962C8B-B14F-4D97-AF65-F5344CB8AC3E}">
        <p14:creationId xmlns:p14="http://schemas.microsoft.com/office/powerpoint/2010/main" val="9223491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7408" b="9629"/>
          <a:stretch/>
        </p:blipFill>
        <p:spPr>
          <a:xfrm>
            <a:off x="-21566" y="1676400"/>
            <a:ext cx="9144000" cy="4267200"/>
          </a:xfrm>
          <a:prstGeom prst="rect">
            <a:avLst/>
          </a:prstGeom>
        </p:spPr>
      </p:pic>
    </p:spTree>
    <p:extLst>
      <p:ext uri="{BB962C8B-B14F-4D97-AF65-F5344CB8AC3E}">
        <p14:creationId xmlns:p14="http://schemas.microsoft.com/office/powerpoint/2010/main" val="4918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Kafka needs </a:t>
            </a:r>
            <a:r>
              <a:rPr lang="en-US" dirty="0" err="1"/>
              <a:t>ZooKeeper</a:t>
            </a:r>
            <a:endParaRPr lang="en-US" dirty="0"/>
          </a:p>
          <a:p>
            <a:r>
              <a:rPr lang="en-US" dirty="0"/>
              <a:t>Kafka uses Zookeeper to do leadership election of Kafka Broker and Topic Partition pairs. </a:t>
            </a:r>
          </a:p>
          <a:p>
            <a:r>
              <a:rPr lang="en-US" dirty="0"/>
              <a:t>Kafka uses Zookeeper to manage service discovery for Kafka Brokers that form the cluster. </a:t>
            </a:r>
          </a:p>
          <a:p>
            <a:r>
              <a:rPr lang="en-US" dirty="0"/>
              <a:t>Zookeeper sends changes of the topology to Kafka, so each node in the cluster knows when a new broker joined, a Broker died, a topic was removed or a topic was added, etc. </a:t>
            </a:r>
          </a:p>
          <a:p>
            <a:r>
              <a:rPr lang="en-US" dirty="0"/>
              <a:t>Zookeeper provides an in-sync view of Kafka Cluster configuration.</a:t>
            </a:r>
          </a:p>
          <a:p>
            <a:endParaRPr lang="en-US" dirty="0"/>
          </a:p>
          <a:p>
            <a:endParaRPr lang="en-IN" dirty="0"/>
          </a:p>
        </p:txBody>
      </p:sp>
      <p:sp>
        <p:nvSpPr>
          <p:cNvPr id="3" name="Title 2"/>
          <p:cNvSpPr>
            <a:spLocks noGrp="1"/>
          </p:cNvSpPr>
          <p:nvPr>
            <p:ph type="title"/>
          </p:nvPr>
        </p:nvSpPr>
        <p:spPr/>
        <p:txBody>
          <a:bodyPr/>
          <a:lstStyle/>
          <a:p>
            <a:r>
              <a:rPr lang="en-IN" b="0" dirty="0" err="1"/>
              <a:t>ZooKeeper</a:t>
            </a:r>
            <a:r>
              <a:rPr lang="en-IN" b="0" dirty="0"/>
              <a:t> in Kafka </a:t>
            </a:r>
            <a:br>
              <a:rPr lang="en-IN" b="0" dirty="0"/>
            </a:br>
            <a:endParaRPr lang="en-IN" dirty="0"/>
          </a:p>
        </p:txBody>
      </p:sp>
    </p:spTree>
    <p:extLst>
      <p:ext uri="{BB962C8B-B14F-4D97-AF65-F5344CB8AC3E}">
        <p14:creationId xmlns:p14="http://schemas.microsoft.com/office/powerpoint/2010/main" val="630058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4" name="AutoShape 2" descr="Kafka Architecture - Core Kafka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Kafka Architecture - Core Kafka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Kafka Architecture - Core Kafka Diagra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2"/>
          <a:srcRect l="8333" t="21852" r="31667" b="14444"/>
          <a:stretch/>
        </p:blipFill>
        <p:spPr>
          <a:xfrm>
            <a:off x="578269" y="1600200"/>
            <a:ext cx="7921625" cy="4730970"/>
          </a:xfrm>
          <a:prstGeom prst="rect">
            <a:avLst/>
          </a:prstGeom>
        </p:spPr>
      </p:pic>
    </p:spTree>
    <p:extLst>
      <p:ext uri="{BB962C8B-B14F-4D97-AF65-F5344CB8AC3E}">
        <p14:creationId xmlns:p14="http://schemas.microsoft.com/office/powerpoint/2010/main" val="30291629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995/1*KI_6sbPX3ZkNC3b52bF22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58190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14600" y="715992"/>
            <a:ext cx="3276600" cy="523220"/>
          </a:xfrm>
          <a:prstGeom prst="rect">
            <a:avLst/>
          </a:prstGeom>
        </p:spPr>
        <p:txBody>
          <a:bodyPr wrap="square">
            <a:spAutoFit/>
          </a:bodyPr>
          <a:lstStyle/>
          <a:p>
            <a:r>
              <a:rPr lang="en-IN" sz="2800" dirty="0">
                <a:latin typeface="medium-content-sans-serif-font"/>
              </a:rPr>
              <a:t>Kafka architecture</a:t>
            </a:r>
            <a:endParaRPr lang="en-IN" sz="2800" dirty="0"/>
          </a:p>
        </p:txBody>
      </p:sp>
    </p:spTree>
    <p:extLst>
      <p:ext uri="{BB962C8B-B14F-4D97-AF65-F5344CB8AC3E}">
        <p14:creationId xmlns:p14="http://schemas.microsoft.com/office/powerpoint/2010/main" val="17078609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4600" y="715992"/>
            <a:ext cx="3276600" cy="523220"/>
          </a:xfrm>
          <a:prstGeom prst="rect">
            <a:avLst/>
          </a:prstGeom>
        </p:spPr>
        <p:txBody>
          <a:bodyPr wrap="square">
            <a:spAutoFit/>
          </a:bodyPr>
          <a:lstStyle/>
          <a:p>
            <a:r>
              <a:rPr lang="en-IN" sz="2800" dirty="0">
                <a:latin typeface="medium-content-sans-serif-font"/>
              </a:rPr>
              <a:t>Kafka architecture</a:t>
            </a:r>
            <a:endParaRPr lang="en-IN" sz="2800" dirty="0"/>
          </a:p>
        </p:txBody>
      </p:sp>
      <p:pic>
        <p:nvPicPr>
          <p:cNvPr id="4098" name="Picture 2" descr="https://miro.medium.com/max/1500/1*HPDpDnVT7xAKHI7Jn4e6B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461375" cy="435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39979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t="23334" r="12500"/>
          <a:stretch/>
        </p:blipFill>
        <p:spPr>
          <a:xfrm>
            <a:off x="609600" y="2057400"/>
            <a:ext cx="7924800" cy="4556760"/>
          </a:xfrm>
          <a:prstGeom prst="rect">
            <a:avLst/>
          </a:prstGeom>
        </p:spPr>
      </p:pic>
      <p:sp>
        <p:nvSpPr>
          <p:cNvPr id="3" name="TextBox 2"/>
          <p:cNvSpPr txBox="1"/>
          <p:nvPr/>
        </p:nvSpPr>
        <p:spPr>
          <a:xfrm>
            <a:off x="228600" y="381000"/>
            <a:ext cx="8458200" cy="1477328"/>
          </a:xfrm>
          <a:prstGeom prst="rect">
            <a:avLst/>
          </a:prstGeom>
          <a:noFill/>
        </p:spPr>
        <p:txBody>
          <a:bodyPr wrap="square" rtlCol="0">
            <a:spAutoFit/>
          </a:bodyPr>
          <a:lstStyle/>
          <a:p>
            <a:r>
              <a:rPr lang="en-IN"/>
              <a:t> </a:t>
            </a:r>
            <a:r>
              <a:rPr lang="en-IN" dirty="0"/>
              <a:t>Go to</a:t>
            </a:r>
          </a:p>
          <a:p>
            <a:r>
              <a:rPr lang="en-IN"/>
              <a:t>E</a:t>
            </a:r>
            <a:r>
              <a:rPr lang="en-IN" dirty="0"/>
              <a:t>:\software\A08\file\apache-zookeeper-3.5.6-bin.tar\apache-zookeeper-3.5.6-bin\apache-zookeeper-3.5.6-bin\conf</a:t>
            </a:r>
          </a:p>
          <a:p>
            <a:endParaRPr lang="en-IN" dirty="0"/>
          </a:p>
          <a:p>
            <a:r>
              <a:rPr lang="en-IN" dirty="0" err="1"/>
              <a:t>Zkserver</a:t>
            </a:r>
            <a:r>
              <a:rPr lang="en-IN" dirty="0"/>
              <a:t> from command prompt</a:t>
            </a:r>
          </a:p>
        </p:txBody>
      </p:sp>
    </p:spTree>
    <p:extLst>
      <p:ext uri="{BB962C8B-B14F-4D97-AF65-F5344CB8AC3E}">
        <p14:creationId xmlns:p14="http://schemas.microsoft.com/office/powerpoint/2010/main" val="38214321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91" y="1143000"/>
            <a:ext cx="9144000" cy="5143500"/>
          </a:xfrm>
          <a:prstGeom prst="rect">
            <a:avLst/>
          </a:prstGeom>
        </p:spPr>
      </p:pic>
    </p:spTree>
    <p:extLst>
      <p:ext uri="{BB962C8B-B14F-4D97-AF65-F5344CB8AC3E}">
        <p14:creationId xmlns:p14="http://schemas.microsoft.com/office/powerpoint/2010/main" val="25740377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630418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7C99F-D816-454D-B50D-2F5176233161}"/>
              </a:ext>
            </a:extLst>
          </p:cNvPr>
          <p:cNvSpPr>
            <a:spLocks noGrp="1"/>
          </p:cNvSpPr>
          <p:nvPr>
            <p:ph sz="quarter" idx="12"/>
          </p:nvPr>
        </p:nvSpPr>
        <p:spPr/>
        <p:txBody>
          <a:bodyPr/>
          <a:lstStyle/>
          <a:p>
            <a:r>
              <a:rPr lang="en-US" dirty="0"/>
              <a:t>Database handling is split into two categories, the </a:t>
            </a:r>
            <a:r>
              <a:rPr lang="en-US" dirty="0">
                <a:solidFill>
                  <a:srgbClr val="FF0000"/>
                </a:solidFill>
              </a:rPr>
              <a:t>command part </a:t>
            </a:r>
            <a:r>
              <a:rPr lang="en-US" dirty="0"/>
              <a:t>for handling data creation, update, deletion and the </a:t>
            </a:r>
            <a:r>
              <a:rPr lang="en-US" dirty="0">
                <a:solidFill>
                  <a:srgbClr val="FF0000"/>
                </a:solidFill>
              </a:rPr>
              <a:t>query part</a:t>
            </a:r>
            <a:r>
              <a:rPr lang="en-US" dirty="0"/>
              <a:t> that uses materialized views to retrieve data. </a:t>
            </a:r>
          </a:p>
          <a:p>
            <a:r>
              <a:rPr lang="en-US" dirty="0"/>
              <a:t>The materialized view is updated by subscribing to data change events. </a:t>
            </a:r>
          </a:p>
          <a:p>
            <a:r>
              <a:rPr lang="en-US" dirty="0"/>
              <a:t>Event sourcing pattern is used along with CQRS to create immutable events.</a:t>
            </a:r>
            <a:endParaRPr lang="en-IN" dirty="0"/>
          </a:p>
        </p:txBody>
      </p:sp>
      <p:sp>
        <p:nvSpPr>
          <p:cNvPr id="3" name="Title 2">
            <a:extLst>
              <a:ext uri="{FF2B5EF4-FFF2-40B4-BE49-F238E27FC236}">
                <a16:creationId xmlns:a16="http://schemas.microsoft.com/office/drawing/2014/main" id="{122F32BE-82BE-400C-98CA-6D14C1D8FECB}"/>
              </a:ext>
            </a:extLst>
          </p:cNvPr>
          <p:cNvSpPr>
            <a:spLocks noGrp="1"/>
          </p:cNvSpPr>
          <p:nvPr>
            <p:ph type="title"/>
          </p:nvPr>
        </p:nvSpPr>
        <p:spPr/>
        <p:txBody>
          <a:bodyPr/>
          <a:lstStyle/>
          <a:p>
            <a:r>
              <a:rPr lang="en-US" dirty="0"/>
              <a:t>Command Query Responsibility Segregation (CQRS)</a:t>
            </a:r>
            <a:endParaRPr lang="en-IN" dirty="0"/>
          </a:p>
        </p:txBody>
      </p:sp>
    </p:spTree>
    <p:extLst>
      <p:ext uri="{BB962C8B-B14F-4D97-AF65-F5344CB8AC3E}">
        <p14:creationId xmlns:p14="http://schemas.microsoft.com/office/powerpoint/2010/main" val="15802273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274915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9B583-8262-479D-B9BE-F043C245337B}"/>
              </a:ext>
            </a:extLst>
          </p:cNvPr>
          <p:cNvSpPr>
            <a:spLocks noGrp="1"/>
          </p:cNvSpPr>
          <p:nvPr>
            <p:ph type="title"/>
          </p:nvPr>
        </p:nvSpPr>
        <p:spPr/>
        <p:txBody>
          <a:bodyPr/>
          <a:lstStyle/>
          <a:p>
            <a:r>
              <a:rPr lang="en-US" dirty="0"/>
              <a:t> Process the incoming messages, filter and split into multiple topics based on certain conditions.</a:t>
            </a:r>
            <a:endParaRPr lang="en-IN" dirty="0"/>
          </a:p>
        </p:txBody>
      </p:sp>
      <p:pic>
        <p:nvPicPr>
          <p:cNvPr id="1026" name="Picture 2">
            <a:extLst>
              <a:ext uri="{FF2B5EF4-FFF2-40B4-BE49-F238E27FC236}">
                <a16:creationId xmlns:a16="http://schemas.microsoft.com/office/drawing/2014/main" id="{94521959-F46E-43A8-B7CA-105636F5D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590096" cy="5178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8924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RabbitMQ</a:t>
            </a:r>
          </a:p>
        </p:txBody>
      </p:sp>
      <p:sp>
        <p:nvSpPr>
          <p:cNvPr id="3" name="Content Placeholder 2"/>
          <p:cNvSpPr>
            <a:spLocks noGrp="1"/>
          </p:cNvSpPr>
          <p:nvPr>
            <p:ph sz="quarter" idx="12"/>
          </p:nvPr>
        </p:nvSpPr>
        <p:spPr/>
        <p:txBody>
          <a:bodyPr>
            <a:normAutofit fontScale="92500" lnSpcReduction="20000"/>
          </a:bodyPr>
          <a:lstStyle/>
          <a:p>
            <a:r>
              <a:rPr lang="en-US" dirty="0"/>
              <a:t>The super simplified overview:</a:t>
            </a:r>
          </a:p>
          <a:p>
            <a:r>
              <a:rPr lang="en-US" dirty="0"/>
              <a:t>Publishers send messages to exchanges</a:t>
            </a:r>
          </a:p>
          <a:p>
            <a:r>
              <a:rPr lang="en-US" dirty="0"/>
              <a:t>Exchanges route messages to queues and other exchanges</a:t>
            </a:r>
          </a:p>
          <a:p>
            <a:r>
              <a:rPr lang="en-US" dirty="0" err="1"/>
              <a:t>RabbitMQ</a:t>
            </a:r>
            <a:r>
              <a:rPr lang="en-US" dirty="0"/>
              <a:t> sends acknowledgements to publishers on message receipt</a:t>
            </a:r>
          </a:p>
          <a:p>
            <a:r>
              <a:rPr lang="en-US" dirty="0"/>
              <a:t>Consumers maintain persistent TCP connections with </a:t>
            </a:r>
            <a:r>
              <a:rPr lang="en-US" dirty="0" err="1"/>
              <a:t>RabbitMQ</a:t>
            </a:r>
            <a:r>
              <a:rPr lang="en-US" dirty="0"/>
              <a:t> and declare which queue(s) they consume</a:t>
            </a:r>
          </a:p>
          <a:p>
            <a:r>
              <a:rPr lang="en-US" dirty="0" err="1"/>
              <a:t>RabbitMQ</a:t>
            </a:r>
            <a:r>
              <a:rPr lang="en-US" dirty="0"/>
              <a:t> pushes messages to consumers</a:t>
            </a:r>
          </a:p>
          <a:p>
            <a:r>
              <a:rPr lang="en-US" dirty="0"/>
              <a:t>Consumers send acknowledgements of success/failure</a:t>
            </a:r>
          </a:p>
          <a:p>
            <a:r>
              <a:rPr lang="en-US" dirty="0"/>
              <a:t>Messages are removed from queues once consumed successfully</a:t>
            </a:r>
            <a:endParaRPr lang="en-IN" dirty="0"/>
          </a:p>
        </p:txBody>
      </p:sp>
    </p:spTree>
    <p:extLst>
      <p:ext uri="{BB962C8B-B14F-4D97-AF65-F5344CB8AC3E}">
        <p14:creationId xmlns:p14="http://schemas.microsoft.com/office/powerpoint/2010/main" val="28853744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iro.medium.com/max/1595/1*Rp0pj-6uOFq4zI-9z_UQf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70" y="1143000"/>
            <a:ext cx="8915400" cy="543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6896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Microservice Architectures</a:t>
            </a:r>
            <a:br>
              <a:rPr lang="en-US" b="1" dirty="0"/>
            </a:br>
            <a:endParaRPr lang="en-IN" dirty="0"/>
          </a:p>
        </p:txBody>
      </p:sp>
      <p:sp>
        <p:nvSpPr>
          <p:cNvPr id="3" name="Content Placeholder 2"/>
          <p:cNvSpPr>
            <a:spLocks noGrp="1"/>
          </p:cNvSpPr>
          <p:nvPr>
            <p:ph idx="4294967295"/>
          </p:nvPr>
        </p:nvSpPr>
        <p:spPr>
          <a:xfrm>
            <a:off x="381000" y="1600200"/>
            <a:ext cx="8610600" cy="4419600"/>
          </a:xfrm>
          <a:prstGeom prst="rect">
            <a:avLst/>
          </a:prstGeom>
        </p:spPr>
        <p:txBody>
          <a:bodyPr/>
          <a:lstStyle/>
          <a:p>
            <a:r>
              <a:rPr lang="en-US" b="1" dirty="0"/>
              <a:t>Spring Cloud</a:t>
            </a:r>
          </a:p>
          <a:p>
            <a:r>
              <a:rPr lang="en-US" b="1" dirty="0"/>
              <a:t>Spring Cloud provides solutions to cloud enable your </a:t>
            </a:r>
            <a:r>
              <a:rPr lang="en-US" b="1" dirty="0" err="1"/>
              <a:t>microservices</a:t>
            </a:r>
            <a:r>
              <a:rPr lang="en-US" b="1" dirty="0"/>
              <a:t>. </a:t>
            </a:r>
          </a:p>
          <a:p>
            <a:r>
              <a:rPr lang="en-US" b="1" dirty="0"/>
              <a:t>It leverages and builds on top of some of the Cloud solutions </a:t>
            </a:r>
            <a:r>
              <a:rPr lang="en-US" b="1" dirty="0" err="1"/>
              <a:t>opensourced</a:t>
            </a:r>
            <a:r>
              <a:rPr lang="en-US" b="1" dirty="0"/>
              <a:t> by Netflix (Netflix OSS).</a:t>
            </a:r>
            <a:endParaRPr lang="en-IN" b="1" dirty="0"/>
          </a:p>
        </p:txBody>
      </p:sp>
    </p:spTree>
    <p:extLst>
      <p:ext uri="{BB962C8B-B14F-4D97-AF65-F5344CB8AC3E}">
        <p14:creationId xmlns:p14="http://schemas.microsoft.com/office/powerpoint/2010/main" val="5324757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Cloud</a:t>
            </a:r>
          </a:p>
        </p:txBody>
      </p:sp>
      <p:pic>
        <p:nvPicPr>
          <p:cNvPr id="4" name="Picture 3"/>
          <p:cNvPicPr>
            <a:picLocks noChangeAspect="1"/>
          </p:cNvPicPr>
          <p:nvPr/>
        </p:nvPicPr>
        <p:blipFill rotWithShape="1">
          <a:blip r:embed="rId2"/>
          <a:srcRect l="9167" t="11852" r="8333" b="14074"/>
          <a:stretch/>
        </p:blipFill>
        <p:spPr>
          <a:xfrm>
            <a:off x="233172" y="1828800"/>
            <a:ext cx="8599932" cy="4343400"/>
          </a:xfrm>
          <a:prstGeom prst="rect">
            <a:avLst/>
          </a:prstGeom>
        </p:spPr>
      </p:pic>
    </p:spTree>
    <p:extLst>
      <p:ext uri="{BB962C8B-B14F-4D97-AF65-F5344CB8AC3E}">
        <p14:creationId xmlns:p14="http://schemas.microsoft.com/office/powerpoint/2010/main" val="207975408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p>
          <a:p>
            <a:r>
              <a:rPr lang="en-US" dirty="0"/>
              <a:t>Coordination of distributed systems leads to boiler plate patterns, and using Spring Cloud developers can quickly stand up services and applications that implement those patterns. </a:t>
            </a:r>
          </a:p>
          <a:p>
            <a:r>
              <a:rPr lang="en-US" dirty="0"/>
              <a:t>They will work well in any distributed environment, including the developer’s own laptop, bare metal data </a:t>
            </a:r>
            <a:r>
              <a:rPr lang="en-US" dirty="0" err="1"/>
              <a:t>centres</a:t>
            </a:r>
            <a:r>
              <a:rPr lang="en-US" dirty="0"/>
              <a:t>, and managed platforms such as Cloud Foundry.</a:t>
            </a:r>
            <a:endParaRPr lang="en-IN" dirty="0"/>
          </a:p>
        </p:txBody>
      </p:sp>
      <p:sp>
        <p:nvSpPr>
          <p:cNvPr id="3" name="Title 2"/>
          <p:cNvSpPr>
            <a:spLocks noGrp="1"/>
          </p:cNvSpPr>
          <p:nvPr>
            <p:ph type="title"/>
          </p:nvPr>
        </p:nvSpPr>
        <p:spPr/>
        <p:txBody>
          <a:bodyPr/>
          <a:lstStyle/>
          <a:p>
            <a:r>
              <a:rPr lang="en-IN" dirty="0"/>
              <a:t>Spring Cloud</a:t>
            </a:r>
          </a:p>
        </p:txBody>
      </p:sp>
    </p:spTree>
    <p:extLst>
      <p:ext uri="{BB962C8B-B14F-4D97-AF65-F5344CB8AC3E}">
        <p14:creationId xmlns:p14="http://schemas.microsoft.com/office/powerpoint/2010/main" val="8250792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hlinkClick r:id="rId2"/>
              </a:rPr>
              <a:t>Spring Cloud </a:t>
            </a:r>
            <a:r>
              <a:rPr lang="en-IN" b="1" dirty="0" err="1">
                <a:hlinkClick r:id="rId2"/>
              </a:rPr>
              <a:t>Config</a:t>
            </a:r>
            <a:endParaRPr lang="en-IN" b="1" dirty="0"/>
          </a:p>
          <a:p>
            <a:r>
              <a:rPr lang="en-US" dirty="0"/>
              <a:t>Centralized external configuration management backed by a </a:t>
            </a:r>
            <a:r>
              <a:rPr lang="en-US" dirty="0" err="1"/>
              <a:t>git</a:t>
            </a:r>
            <a:r>
              <a:rPr lang="en-US" dirty="0"/>
              <a:t> repository. </a:t>
            </a:r>
          </a:p>
          <a:p>
            <a:r>
              <a:rPr lang="en-US" dirty="0"/>
              <a:t>The configuration resources map directly to Spring Environment but could be used by non-Spring applications if desired.</a:t>
            </a:r>
          </a:p>
          <a:p>
            <a:r>
              <a:rPr lang="en-IN" b="1" dirty="0">
                <a:hlinkClick r:id="rId3"/>
              </a:rPr>
              <a:t>Spring Cloud Netflix</a:t>
            </a:r>
            <a:endParaRPr lang="en-IN" b="1" dirty="0"/>
          </a:p>
          <a:p>
            <a:r>
              <a:rPr lang="en-US" dirty="0"/>
              <a:t>Integration with various Netflix OSS components (Eureka, </a:t>
            </a:r>
            <a:r>
              <a:rPr lang="en-US" dirty="0" err="1"/>
              <a:t>Hystrix</a:t>
            </a:r>
            <a:r>
              <a:rPr lang="en-US" dirty="0"/>
              <a:t>, </a:t>
            </a:r>
            <a:r>
              <a:rPr lang="en-US" dirty="0" err="1"/>
              <a:t>Zuul</a:t>
            </a:r>
            <a:r>
              <a:rPr lang="en-US" dirty="0"/>
              <a:t>, </a:t>
            </a:r>
            <a:r>
              <a:rPr lang="en-US" dirty="0" err="1"/>
              <a:t>Archaius</a:t>
            </a:r>
            <a:r>
              <a:rPr lang="en-US" dirty="0"/>
              <a:t>, etc.).</a:t>
            </a:r>
          </a:p>
          <a:p>
            <a:endParaRPr lang="en-IN" dirty="0"/>
          </a:p>
        </p:txBody>
      </p:sp>
      <p:sp>
        <p:nvSpPr>
          <p:cNvPr id="3" name="Title 2"/>
          <p:cNvSpPr>
            <a:spLocks noGrp="1"/>
          </p:cNvSpPr>
          <p:nvPr>
            <p:ph type="title"/>
          </p:nvPr>
        </p:nvSpPr>
        <p:spPr/>
        <p:txBody>
          <a:bodyPr/>
          <a:lstStyle/>
          <a:p>
            <a:r>
              <a:rPr lang="en-IN" dirty="0"/>
              <a:t>Spring Cloud Main Projects</a:t>
            </a:r>
          </a:p>
        </p:txBody>
      </p:sp>
    </p:spTree>
    <p:extLst>
      <p:ext uri="{BB962C8B-B14F-4D97-AF65-F5344CB8AC3E}">
        <p14:creationId xmlns:p14="http://schemas.microsoft.com/office/powerpoint/2010/main" val="560873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hlinkClick r:id="rId2"/>
              </a:rPr>
              <a:t>Spring Cloud Bus</a:t>
            </a:r>
            <a:endParaRPr lang="en-IN" b="1" dirty="0"/>
          </a:p>
          <a:p>
            <a:r>
              <a:rPr lang="en-US" b="1" dirty="0"/>
              <a:t>An event bus for linking services and service instances together with distributed messaging. Useful for propagating state changes across a cluster (e.g. </a:t>
            </a:r>
            <a:r>
              <a:rPr lang="en-US" b="1" dirty="0" err="1"/>
              <a:t>config</a:t>
            </a:r>
            <a:r>
              <a:rPr lang="en-US" b="1" dirty="0"/>
              <a:t> change events).</a:t>
            </a:r>
          </a:p>
          <a:p>
            <a:r>
              <a:rPr lang="en-IN" b="1" dirty="0">
                <a:hlinkClick r:id="rId3"/>
              </a:rPr>
              <a:t>Spring Cloud </a:t>
            </a:r>
            <a:r>
              <a:rPr lang="en-IN" b="1" dirty="0" err="1">
                <a:hlinkClick r:id="rId3"/>
              </a:rPr>
              <a:t>Cloudfoundry</a:t>
            </a:r>
            <a:endParaRPr lang="en-IN" b="1" dirty="0"/>
          </a:p>
          <a:p>
            <a:r>
              <a:rPr lang="en-US" dirty="0"/>
              <a:t>Integrates your application with Pivotal Cloud Foundry. Provides a service discovery implementation and also makes it easy to implement SSO and OAuth2 protected resources.</a:t>
            </a:r>
            <a:endParaRPr lang="en-IN" b="1" dirty="0"/>
          </a:p>
        </p:txBody>
      </p:sp>
      <p:sp>
        <p:nvSpPr>
          <p:cNvPr id="3" name="Title 2"/>
          <p:cNvSpPr>
            <a:spLocks noGrp="1"/>
          </p:cNvSpPr>
          <p:nvPr>
            <p:ph type="title"/>
          </p:nvPr>
        </p:nvSpPr>
        <p:spPr/>
        <p:txBody>
          <a:bodyPr/>
          <a:lstStyle/>
          <a:p>
            <a:r>
              <a:rPr lang="en-IN" dirty="0"/>
              <a:t>Spring Cloud Main Projects</a:t>
            </a:r>
          </a:p>
        </p:txBody>
      </p:sp>
    </p:spTree>
    <p:extLst>
      <p:ext uri="{BB962C8B-B14F-4D97-AF65-F5344CB8AC3E}">
        <p14:creationId xmlns:p14="http://schemas.microsoft.com/office/powerpoint/2010/main" val="5516099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Open Service Broker</a:t>
            </a:r>
            <a:endParaRPr lang="en-US" b="1" dirty="0"/>
          </a:p>
          <a:p>
            <a:r>
              <a:rPr lang="en-US" b="1" dirty="0"/>
              <a:t>Provides a starting point for building a service broker that implements the Open Service Broker API.</a:t>
            </a:r>
          </a:p>
          <a:p>
            <a:r>
              <a:rPr lang="en-IN" b="1" u="sng" dirty="0">
                <a:hlinkClick r:id="rId4"/>
              </a:rPr>
              <a:t>Spring Cloud Cluster</a:t>
            </a:r>
            <a:endParaRPr lang="en-IN" b="1" dirty="0"/>
          </a:p>
          <a:p>
            <a:r>
              <a:rPr lang="en-US" b="1" dirty="0"/>
              <a:t>Leadership election and common </a:t>
            </a:r>
            <a:r>
              <a:rPr lang="en-US" b="1" dirty="0" err="1"/>
              <a:t>stateful</a:t>
            </a:r>
            <a:r>
              <a:rPr lang="en-US" b="1" dirty="0"/>
              <a:t> patterns with an abstraction and implementation for Zookeeper, </a:t>
            </a:r>
            <a:r>
              <a:rPr lang="en-US" b="1" dirty="0" err="1"/>
              <a:t>Redis</a:t>
            </a:r>
            <a:r>
              <a:rPr lang="en-US" b="1" dirty="0"/>
              <a:t>, </a:t>
            </a:r>
            <a:r>
              <a:rPr lang="en-US" b="1" dirty="0" err="1"/>
              <a:t>Hazelcast</a:t>
            </a:r>
            <a:r>
              <a:rPr lang="en-US" b="1" dirty="0"/>
              <a:t>, Consul.</a:t>
            </a:r>
            <a:endParaRPr lang="en-IN" b="1" dirty="0"/>
          </a:p>
        </p:txBody>
      </p:sp>
      <p:sp>
        <p:nvSpPr>
          <p:cNvPr id="3" name="Title 2"/>
          <p:cNvSpPr>
            <a:spLocks noGrp="1"/>
          </p:cNvSpPr>
          <p:nvPr>
            <p:ph type="title"/>
          </p:nvPr>
        </p:nvSpPr>
        <p:spPr/>
        <p:txBody>
          <a:bodyPr/>
          <a:lstStyle/>
          <a:p>
            <a:r>
              <a:rPr lang="en-IN" dirty="0"/>
              <a:t>Spring Cloud Main Projects</a:t>
            </a:r>
          </a:p>
        </p:txBody>
      </p:sp>
    </p:spTree>
    <p:extLst>
      <p:ext uri="{BB962C8B-B14F-4D97-AF65-F5344CB8AC3E}">
        <p14:creationId xmlns:p14="http://schemas.microsoft.com/office/powerpoint/2010/main" val="3814105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7C99F-D816-454D-B50D-2F5176233161}"/>
              </a:ext>
            </a:extLst>
          </p:cNvPr>
          <p:cNvSpPr>
            <a:spLocks noGrp="1"/>
          </p:cNvSpPr>
          <p:nvPr>
            <p:ph sz="quarter" idx="12"/>
          </p:nvPr>
        </p:nvSpPr>
        <p:spPr/>
        <p:txBody>
          <a:bodyPr>
            <a:normAutofit/>
          </a:bodyPr>
          <a:lstStyle/>
          <a:p>
            <a:r>
              <a:rPr lang="en-US" dirty="0"/>
              <a:t>Once we implement database-per-service, there is a requirement to query, which requires joint data from multiple services. </a:t>
            </a:r>
          </a:p>
          <a:p>
            <a:r>
              <a:rPr lang="en-US" dirty="0"/>
              <a:t>CQRS suggests splitting the application into two parts — the command side and the query side.</a:t>
            </a:r>
          </a:p>
          <a:p>
            <a:r>
              <a:rPr lang="en-US" dirty="0"/>
              <a:t>The command side handles the Create, Update, and Delete requests.</a:t>
            </a:r>
          </a:p>
          <a:p>
            <a:r>
              <a:rPr lang="en-US" dirty="0"/>
              <a:t>The query side handles the query part by using the materialized views.</a:t>
            </a:r>
            <a:endParaRPr lang="en-IN" dirty="0"/>
          </a:p>
        </p:txBody>
      </p:sp>
      <p:sp>
        <p:nvSpPr>
          <p:cNvPr id="3" name="Title 2">
            <a:extLst>
              <a:ext uri="{FF2B5EF4-FFF2-40B4-BE49-F238E27FC236}">
                <a16:creationId xmlns:a16="http://schemas.microsoft.com/office/drawing/2014/main" id="{122F32BE-82BE-400C-98CA-6D14C1D8FECB}"/>
              </a:ext>
            </a:extLst>
          </p:cNvPr>
          <p:cNvSpPr>
            <a:spLocks noGrp="1"/>
          </p:cNvSpPr>
          <p:nvPr>
            <p:ph type="title"/>
          </p:nvPr>
        </p:nvSpPr>
        <p:spPr/>
        <p:txBody>
          <a:bodyPr/>
          <a:lstStyle/>
          <a:p>
            <a:r>
              <a:rPr lang="en-US" dirty="0"/>
              <a:t>Command Query Responsibility Segregation (CQRS)</a:t>
            </a:r>
            <a:endParaRPr lang="en-IN" dirty="0"/>
          </a:p>
        </p:txBody>
      </p:sp>
    </p:spTree>
    <p:extLst>
      <p:ext uri="{BB962C8B-B14F-4D97-AF65-F5344CB8AC3E}">
        <p14:creationId xmlns:p14="http://schemas.microsoft.com/office/powerpoint/2010/main" val="10582251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hlinkClick r:id="rId3"/>
              </a:rPr>
              <a:t>Spring Cloud Consul</a:t>
            </a:r>
            <a:endParaRPr lang="en-IN" b="1" dirty="0"/>
          </a:p>
          <a:p>
            <a:r>
              <a:rPr lang="en-US" b="1" dirty="0"/>
              <a:t>Service discovery and configuration management with </a:t>
            </a:r>
            <a:r>
              <a:rPr lang="en-US" b="1" dirty="0" err="1"/>
              <a:t>Hashicorp</a:t>
            </a:r>
            <a:r>
              <a:rPr lang="en-US" b="1" dirty="0"/>
              <a:t> Consul.</a:t>
            </a:r>
          </a:p>
          <a:p>
            <a:r>
              <a:rPr lang="en-IN" b="1" dirty="0">
                <a:hlinkClick r:id="rId4"/>
              </a:rPr>
              <a:t>Spring Cloud Security</a:t>
            </a:r>
            <a:endParaRPr lang="en-IN" b="1" dirty="0"/>
          </a:p>
          <a:p>
            <a:r>
              <a:rPr lang="en-US" b="1" dirty="0"/>
              <a:t>Provides support for load-balanced OAuth2 rest client and authentication header relays in a </a:t>
            </a:r>
            <a:r>
              <a:rPr lang="en-US" b="1" dirty="0" err="1"/>
              <a:t>Zuul</a:t>
            </a:r>
            <a:r>
              <a:rPr lang="en-US" b="1" dirty="0"/>
              <a:t> proxy.</a:t>
            </a:r>
          </a:p>
          <a:p>
            <a:r>
              <a:rPr lang="en-IN" b="1" dirty="0">
                <a:hlinkClick r:id="rId5"/>
              </a:rPr>
              <a:t>Spring Cloud Sleuth</a:t>
            </a:r>
            <a:endParaRPr lang="en-IN" b="1" dirty="0"/>
          </a:p>
          <a:p>
            <a:r>
              <a:rPr lang="en-US" b="1" dirty="0"/>
              <a:t>Distributed tracing for Spring Cloud applications, compatible with </a:t>
            </a:r>
            <a:r>
              <a:rPr lang="en-US" b="1" dirty="0" err="1"/>
              <a:t>Zipkin</a:t>
            </a:r>
            <a:r>
              <a:rPr lang="en-US" b="1" dirty="0"/>
              <a:t>, </a:t>
            </a:r>
            <a:r>
              <a:rPr lang="en-US" b="1" dirty="0" err="1"/>
              <a:t>HTrace</a:t>
            </a:r>
            <a:r>
              <a:rPr lang="en-US" b="1" dirty="0"/>
              <a:t> and log-based (e.g. ELK) tracing.</a:t>
            </a:r>
            <a:endParaRPr lang="en-IN" b="1" dirty="0"/>
          </a:p>
        </p:txBody>
      </p:sp>
      <p:sp>
        <p:nvSpPr>
          <p:cNvPr id="3" name="Title 2"/>
          <p:cNvSpPr>
            <a:spLocks noGrp="1"/>
          </p:cNvSpPr>
          <p:nvPr>
            <p:ph type="title"/>
          </p:nvPr>
        </p:nvSpPr>
        <p:spPr/>
        <p:txBody>
          <a:bodyPr/>
          <a:lstStyle/>
          <a:p>
            <a:r>
              <a:rPr lang="en-IN" dirty="0"/>
              <a:t>Spring Cloud Main Projects</a:t>
            </a:r>
          </a:p>
        </p:txBody>
      </p:sp>
    </p:spTree>
    <p:extLst>
      <p:ext uri="{BB962C8B-B14F-4D97-AF65-F5344CB8AC3E}">
        <p14:creationId xmlns:p14="http://schemas.microsoft.com/office/powerpoint/2010/main" val="40676112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hlinkClick r:id="rId3"/>
              </a:rPr>
              <a:t>Spring Cloud Data Flow</a:t>
            </a:r>
            <a:endParaRPr lang="en-IN" b="1" dirty="0"/>
          </a:p>
          <a:p>
            <a:r>
              <a:rPr lang="en-US" b="1" dirty="0"/>
              <a:t>A cloud-native orchestration service for </a:t>
            </a:r>
            <a:r>
              <a:rPr lang="en-US" b="1" dirty="0" err="1"/>
              <a:t>composable</a:t>
            </a:r>
            <a:r>
              <a:rPr lang="en-US" b="1" dirty="0"/>
              <a:t> microservice applications on modern runtimes. Easy-to-use DSL, drag-and-drop GUI, and REST-APIs together simplifies the overall orchestration of microservice based data pipelines.</a:t>
            </a:r>
          </a:p>
          <a:p>
            <a:r>
              <a:rPr lang="en-IN" b="1" dirty="0">
                <a:hlinkClick r:id="rId4"/>
              </a:rPr>
              <a:t>Spring Cloud Stream</a:t>
            </a:r>
            <a:endParaRPr lang="en-IN" b="1" dirty="0"/>
          </a:p>
          <a:p>
            <a:r>
              <a:rPr lang="en-US" b="1" dirty="0"/>
              <a:t>A lightweight event-driven </a:t>
            </a:r>
            <a:r>
              <a:rPr lang="en-US" b="1" dirty="0" err="1"/>
              <a:t>microservices</a:t>
            </a:r>
            <a:r>
              <a:rPr lang="en-US" b="1" dirty="0"/>
              <a:t> framework to quickly build applications that can connect to external systems. Simple declarative model to send and receive messages using Apache Kafka or </a:t>
            </a:r>
            <a:r>
              <a:rPr lang="en-US" b="1" dirty="0" err="1"/>
              <a:t>RabbitMQ</a:t>
            </a:r>
            <a:r>
              <a:rPr lang="en-US" b="1" dirty="0"/>
              <a:t> between Spring Boot apps.</a:t>
            </a:r>
            <a:endParaRPr lang="en-IN" b="1" dirty="0"/>
          </a:p>
        </p:txBody>
      </p:sp>
      <p:sp>
        <p:nvSpPr>
          <p:cNvPr id="3" name="Title 2"/>
          <p:cNvSpPr>
            <a:spLocks noGrp="1"/>
          </p:cNvSpPr>
          <p:nvPr>
            <p:ph type="title"/>
          </p:nvPr>
        </p:nvSpPr>
        <p:spPr/>
        <p:txBody>
          <a:bodyPr/>
          <a:lstStyle/>
          <a:p>
            <a:r>
              <a:rPr lang="en-IN" dirty="0"/>
              <a:t>Spring Cloud Main Projects</a:t>
            </a:r>
          </a:p>
        </p:txBody>
      </p:sp>
    </p:spTree>
    <p:extLst>
      <p:ext uri="{BB962C8B-B14F-4D97-AF65-F5344CB8AC3E}">
        <p14:creationId xmlns:p14="http://schemas.microsoft.com/office/powerpoint/2010/main" val="28302258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Stream App Starters</a:t>
            </a:r>
            <a:endParaRPr lang="en-US" b="1" dirty="0"/>
          </a:p>
          <a:p>
            <a:r>
              <a:rPr lang="en-US" dirty="0"/>
              <a:t>Spring Cloud Stream App Starters are Spring Boot based Spring Integration applications that provide integration with external systems.</a:t>
            </a:r>
          </a:p>
          <a:p>
            <a:r>
              <a:rPr lang="en-US" b="1" dirty="0">
                <a:hlinkClick r:id="rId4"/>
              </a:rPr>
              <a:t>Spring Cloud Task</a:t>
            </a:r>
            <a:endParaRPr lang="en-US" b="1" dirty="0"/>
          </a:p>
          <a:p>
            <a:r>
              <a:rPr lang="en-US" dirty="0"/>
              <a:t>A short-lived </a:t>
            </a:r>
            <a:r>
              <a:rPr lang="en-US" dirty="0" err="1"/>
              <a:t>microservices</a:t>
            </a:r>
            <a:r>
              <a:rPr lang="en-US" dirty="0"/>
              <a:t> framework to quickly build applications that perform finite amounts of data processing. Simple declarative for adding both functional and non-functional features to Spring Boot apps.</a:t>
            </a:r>
          </a:p>
          <a:p>
            <a:endParaRPr lang="en-US" b="1" dirty="0"/>
          </a:p>
        </p:txBody>
      </p:sp>
      <p:sp>
        <p:nvSpPr>
          <p:cNvPr id="3" name="Title 2"/>
          <p:cNvSpPr>
            <a:spLocks noGrp="1"/>
          </p:cNvSpPr>
          <p:nvPr>
            <p:ph type="title"/>
          </p:nvPr>
        </p:nvSpPr>
        <p:spPr/>
        <p:txBody>
          <a:bodyPr/>
          <a:lstStyle/>
          <a:p>
            <a:r>
              <a:rPr lang="en-IN" dirty="0"/>
              <a:t>Spring Cloud Main Projects</a:t>
            </a:r>
          </a:p>
        </p:txBody>
      </p:sp>
    </p:spTree>
    <p:extLst>
      <p:ext uri="{BB962C8B-B14F-4D97-AF65-F5344CB8AC3E}">
        <p14:creationId xmlns:p14="http://schemas.microsoft.com/office/powerpoint/2010/main" val="19709049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Task App Starters</a:t>
            </a:r>
            <a:endParaRPr lang="en-US" b="1" dirty="0"/>
          </a:p>
          <a:p>
            <a:r>
              <a:rPr lang="en-US" dirty="0"/>
              <a:t>Spring Cloud Task App Starters are Spring Boot applications that may be any process including Spring Batch jobs that do not run forever, and they end/stop after a finite period of data processing.</a:t>
            </a:r>
          </a:p>
          <a:p>
            <a:r>
              <a:rPr lang="en-US" b="1" dirty="0">
                <a:hlinkClick r:id="rId4"/>
              </a:rPr>
              <a:t>Spring Cloud Zookeeper</a:t>
            </a:r>
            <a:endParaRPr lang="en-US" b="1" dirty="0"/>
          </a:p>
          <a:p>
            <a:r>
              <a:rPr lang="en-US" dirty="0"/>
              <a:t>Service discovery and configuration management with Apache Zookeeper.</a:t>
            </a:r>
          </a:p>
          <a:p>
            <a:endParaRPr lang="en-US" b="1" dirty="0"/>
          </a:p>
        </p:txBody>
      </p:sp>
      <p:sp>
        <p:nvSpPr>
          <p:cNvPr id="3" name="Title 2"/>
          <p:cNvSpPr>
            <a:spLocks noGrp="1"/>
          </p:cNvSpPr>
          <p:nvPr>
            <p:ph type="title"/>
          </p:nvPr>
        </p:nvSpPr>
        <p:spPr/>
        <p:txBody>
          <a:bodyPr/>
          <a:lstStyle/>
          <a:p>
            <a:r>
              <a:rPr lang="en-IN" dirty="0"/>
              <a:t>Spring Cloud Main Projects</a:t>
            </a:r>
          </a:p>
        </p:txBody>
      </p:sp>
    </p:spTree>
    <p:extLst>
      <p:ext uri="{BB962C8B-B14F-4D97-AF65-F5344CB8AC3E}">
        <p14:creationId xmlns:p14="http://schemas.microsoft.com/office/powerpoint/2010/main" val="9480754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hlinkClick r:id="rId3"/>
              </a:rPr>
              <a:t>Spring Cloud AWS</a:t>
            </a:r>
            <a:endParaRPr lang="en-US" b="1" dirty="0"/>
          </a:p>
          <a:p>
            <a:r>
              <a:rPr lang="en-US" dirty="0"/>
              <a:t>Easy integration with hosted Amazon Web Services. It offers a convenient way to interact with AWS provided services using well-known Spring idioms and APIs, such as the messaging or caching API. Developers can build their application around the hosted services without having to care about infrastructure or maintenance.</a:t>
            </a:r>
          </a:p>
          <a:p>
            <a:r>
              <a:rPr lang="en-US" b="1" dirty="0">
                <a:hlinkClick r:id="rId4"/>
              </a:rPr>
              <a:t>Spring Cloud Connectors</a:t>
            </a:r>
            <a:endParaRPr lang="en-US" b="1" dirty="0"/>
          </a:p>
          <a:p>
            <a:r>
              <a:rPr lang="en-US" dirty="0"/>
              <a:t>Makes it easy for PaaS applications in a variety of platforms to connect to backend services like databases and message brokers (the project formerly known as "Spring Cloud").</a:t>
            </a:r>
          </a:p>
          <a:p>
            <a:endParaRPr lang="en-US" b="1" dirty="0"/>
          </a:p>
        </p:txBody>
      </p:sp>
      <p:sp>
        <p:nvSpPr>
          <p:cNvPr id="3" name="Title 2"/>
          <p:cNvSpPr>
            <a:spLocks noGrp="1"/>
          </p:cNvSpPr>
          <p:nvPr>
            <p:ph type="title"/>
          </p:nvPr>
        </p:nvSpPr>
        <p:spPr/>
        <p:txBody>
          <a:bodyPr/>
          <a:lstStyle/>
          <a:p>
            <a:r>
              <a:rPr lang="en-IN" dirty="0"/>
              <a:t>Spring Cloud Main Projects</a:t>
            </a:r>
          </a:p>
        </p:txBody>
      </p:sp>
    </p:spTree>
    <p:extLst>
      <p:ext uri="{BB962C8B-B14F-4D97-AF65-F5344CB8AC3E}">
        <p14:creationId xmlns:p14="http://schemas.microsoft.com/office/powerpoint/2010/main" val="24372192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hlinkClick r:id="rId3"/>
              </a:rPr>
              <a:t>Spring Cloud Starters</a:t>
            </a:r>
            <a:endParaRPr lang="en-US" b="1" dirty="0"/>
          </a:p>
          <a:p>
            <a:r>
              <a:rPr lang="en-US" dirty="0"/>
              <a:t>Spring Boot-style starter projects to ease dependency management for consumers of Spring Cloud. (Discontinued as a project and merged with the other projects after Angel.SR2.)</a:t>
            </a:r>
          </a:p>
          <a:p>
            <a:r>
              <a:rPr lang="en-US" b="1" dirty="0">
                <a:hlinkClick r:id="rId4"/>
              </a:rPr>
              <a:t>Spring Cloud CLI</a:t>
            </a:r>
            <a:endParaRPr lang="en-US" b="1" dirty="0"/>
          </a:p>
          <a:p>
            <a:r>
              <a:rPr lang="en-US" dirty="0"/>
              <a:t>Spring Boot CLI plugin for creating Spring Cloud component applications quickly in Groovy</a:t>
            </a:r>
          </a:p>
          <a:p>
            <a:r>
              <a:rPr lang="en-US" b="1" u="sng" dirty="0">
                <a:hlinkClick r:id="rId5"/>
              </a:rPr>
              <a:t>Spring Cloud Contract</a:t>
            </a:r>
            <a:endParaRPr lang="en-US" b="1" dirty="0"/>
          </a:p>
          <a:p>
            <a:r>
              <a:rPr lang="en-US" dirty="0"/>
              <a:t>Spring Cloud Contract is an umbrella project holding solutions that help users in successfully implementing the Consumer Driven Contracts approach.</a:t>
            </a:r>
          </a:p>
          <a:p>
            <a:endParaRPr lang="en-US" b="1" dirty="0"/>
          </a:p>
        </p:txBody>
      </p:sp>
      <p:sp>
        <p:nvSpPr>
          <p:cNvPr id="3" name="Title 2"/>
          <p:cNvSpPr>
            <a:spLocks noGrp="1"/>
          </p:cNvSpPr>
          <p:nvPr>
            <p:ph type="title"/>
          </p:nvPr>
        </p:nvSpPr>
        <p:spPr/>
        <p:txBody>
          <a:bodyPr/>
          <a:lstStyle/>
          <a:p>
            <a:r>
              <a:rPr lang="en-IN" dirty="0"/>
              <a:t>Spring Cloud Main Projects</a:t>
            </a:r>
          </a:p>
        </p:txBody>
      </p:sp>
    </p:spTree>
    <p:extLst>
      <p:ext uri="{BB962C8B-B14F-4D97-AF65-F5344CB8AC3E}">
        <p14:creationId xmlns:p14="http://schemas.microsoft.com/office/powerpoint/2010/main" val="299983616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hlinkClick r:id="rId3"/>
              </a:rPr>
              <a:t>Spring Cloud Gateway</a:t>
            </a:r>
            <a:endParaRPr lang="en-US" b="1" dirty="0"/>
          </a:p>
          <a:p>
            <a:r>
              <a:rPr lang="en-US" dirty="0"/>
              <a:t>Spring Cloud Gateway is an intelligent and programmable router based on Project Reactor.</a:t>
            </a:r>
          </a:p>
          <a:p>
            <a:r>
              <a:rPr lang="en-US" b="1" dirty="0">
                <a:hlinkClick r:id="rId4"/>
              </a:rPr>
              <a:t>Spring Cloud </a:t>
            </a:r>
            <a:r>
              <a:rPr lang="en-US" b="1" dirty="0" err="1">
                <a:hlinkClick r:id="rId4"/>
              </a:rPr>
              <a:t>OpenFeign</a:t>
            </a:r>
            <a:endParaRPr lang="en-US" b="1" dirty="0"/>
          </a:p>
          <a:p>
            <a:r>
              <a:rPr lang="en-US" dirty="0"/>
              <a:t>Spring Cloud </a:t>
            </a:r>
            <a:r>
              <a:rPr lang="en-US" dirty="0" err="1"/>
              <a:t>OpenFeign</a:t>
            </a:r>
            <a:r>
              <a:rPr lang="en-US" dirty="0"/>
              <a:t> provides integrations for Spring Boot apps through </a:t>
            </a:r>
            <a:r>
              <a:rPr lang="en-US" dirty="0" err="1"/>
              <a:t>autoconfiguration</a:t>
            </a:r>
            <a:r>
              <a:rPr lang="en-US" dirty="0"/>
              <a:t> and binding to the Spring Environment and other Spring programming model idioms.</a:t>
            </a:r>
          </a:p>
          <a:p>
            <a:r>
              <a:rPr lang="en-US" b="1" dirty="0">
                <a:hlinkClick r:id="rId5"/>
              </a:rPr>
              <a:t>Spring Cloud Pipelines</a:t>
            </a:r>
            <a:endParaRPr lang="en-US" b="1" dirty="0"/>
          </a:p>
          <a:p>
            <a:r>
              <a:rPr lang="en-US" dirty="0"/>
              <a:t>Spring Cloud Pipelines provides an opinionated deployment pipeline with steps to ensure that your application can be deployed in zero downtime fashion and </a:t>
            </a:r>
            <a:r>
              <a:rPr lang="en-US" dirty="0" err="1"/>
              <a:t>easilly</a:t>
            </a:r>
            <a:r>
              <a:rPr lang="en-US" dirty="0"/>
              <a:t> rolled back of something goes wrong.</a:t>
            </a:r>
          </a:p>
          <a:p>
            <a:endParaRPr lang="en-US" b="1" dirty="0"/>
          </a:p>
        </p:txBody>
      </p:sp>
      <p:sp>
        <p:nvSpPr>
          <p:cNvPr id="3" name="Title 2"/>
          <p:cNvSpPr>
            <a:spLocks noGrp="1"/>
          </p:cNvSpPr>
          <p:nvPr>
            <p:ph type="title"/>
          </p:nvPr>
        </p:nvSpPr>
        <p:spPr/>
        <p:txBody>
          <a:bodyPr/>
          <a:lstStyle/>
          <a:p>
            <a:r>
              <a:rPr lang="en-IN" dirty="0"/>
              <a:t>Spring Cloud Main Projects</a:t>
            </a:r>
          </a:p>
        </p:txBody>
      </p:sp>
    </p:spTree>
    <p:extLst>
      <p:ext uri="{BB962C8B-B14F-4D97-AF65-F5344CB8AC3E}">
        <p14:creationId xmlns:p14="http://schemas.microsoft.com/office/powerpoint/2010/main" val="29338913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Function</a:t>
            </a:r>
            <a:endParaRPr lang="en-US" b="1" dirty="0"/>
          </a:p>
          <a:p>
            <a:r>
              <a:rPr lang="en-US" dirty="0"/>
              <a:t>Spring Cloud Function promotes the implementation of business logic via functions. It supports a uniform programming model across </a:t>
            </a:r>
            <a:r>
              <a:rPr lang="en-US" dirty="0" err="1"/>
              <a:t>serverless</a:t>
            </a:r>
            <a:r>
              <a:rPr lang="en-US" dirty="0"/>
              <a:t> providers, as well as the ability to run standalone (locally or in a PaaS).</a:t>
            </a:r>
          </a:p>
          <a:p>
            <a:r>
              <a:rPr lang="en-US" dirty="0"/>
              <a:t>.</a:t>
            </a:r>
          </a:p>
          <a:p>
            <a:endParaRPr lang="en-US" b="1" dirty="0"/>
          </a:p>
        </p:txBody>
      </p:sp>
      <p:sp>
        <p:nvSpPr>
          <p:cNvPr id="3" name="Title 2"/>
          <p:cNvSpPr>
            <a:spLocks noGrp="1"/>
          </p:cNvSpPr>
          <p:nvPr>
            <p:ph type="title"/>
          </p:nvPr>
        </p:nvSpPr>
        <p:spPr/>
        <p:txBody>
          <a:bodyPr/>
          <a:lstStyle/>
          <a:p>
            <a:r>
              <a:rPr lang="en-IN" dirty="0"/>
              <a:t>Spring Cloud Main Projects</a:t>
            </a:r>
          </a:p>
        </p:txBody>
      </p:sp>
    </p:spTree>
    <p:extLst>
      <p:ext uri="{BB962C8B-B14F-4D97-AF65-F5344CB8AC3E}">
        <p14:creationId xmlns:p14="http://schemas.microsoft.com/office/powerpoint/2010/main" val="4944136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Cloud </a:t>
            </a:r>
            <a:r>
              <a:rPr lang="en-US" dirty="0" err="1"/>
              <a:t>Config</a:t>
            </a:r>
            <a:r>
              <a:rPr lang="en-US" dirty="0"/>
              <a:t> provides server and client-side support for externalized configuration in a distributed system. </a:t>
            </a:r>
          </a:p>
          <a:p>
            <a:r>
              <a:rPr lang="en-US" dirty="0"/>
              <a:t>With the </a:t>
            </a:r>
            <a:r>
              <a:rPr lang="en-US" dirty="0" err="1"/>
              <a:t>Config</a:t>
            </a:r>
            <a:r>
              <a:rPr lang="en-US" dirty="0"/>
              <a:t> Server you have a central place to manage external properties for applications across all environments. </a:t>
            </a:r>
          </a:p>
          <a:p>
            <a:r>
              <a:rPr lang="en-US" dirty="0"/>
              <a:t>The 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IN" dirty="0"/>
          </a:p>
        </p:txBody>
      </p:sp>
      <p:sp>
        <p:nvSpPr>
          <p:cNvPr id="3" name="Title 2"/>
          <p:cNvSpPr>
            <a:spLocks noGrp="1"/>
          </p:cNvSpPr>
          <p:nvPr>
            <p:ph type="title"/>
          </p:nvPr>
        </p:nvSpPr>
        <p:spPr/>
        <p:txBody>
          <a:bodyPr/>
          <a:lstStyle/>
          <a:p>
            <a:r>
              <a:rPr lang="en-IN" dirty="0"/>
              <a:t>Spring Cloud </a:t>
            </a:r>
            <a:r>
              <a:rPr lang="en-IN" dirty="0" err="1"/>
              <a:t>Config</a:t>
            </a:r>
            <a:r>
              <a:rPr lang="en-IN" dirty="0"/>
              <a:t> Server</a:t>
            </a:r>
          </a:p>
        </p:txBody>
      </p:sp>
    </p:spTree>
    <p:extLst>
      <p:ext uri="{BB962C8B-B14F-4D97-AF65-F5344CB8AC3E}">
        <p14:creationId xmlns:p14="http://schemas.microsoft.com/office/powerpoint/2010/main" val="26987684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As an application moves through the deployment pipeline from dev to test and into production you can manage the configuration between those environments and be certain that applications have everything they need to run when they migrate. </a:t>
            </a:r>
          </a:p>
          <a:p>
            <a:r>
              <a:rPr lang="en-US" dirty="0"/>
              <a:t>The default implementation of the server storage backend uses </a:t>
            </a:r>
            <a:r>
              <a:rPr lang="en-US" dirty="0" err="1"/>
              <a:t>git</a:t>
            </a:r>
            <a:r>
              <a:rPr lang="en-US" dirty="0"/>
              <a:t> so it easily supports labelled versions of configuration environments, as well as being accessible to a wide range of tooling for managing the content. It is easy to add alternative implementations and plug them in with Spring configuration.</a:t>
            </a:r>
            <a:endParaRPr lang="en-IN" dirty="0"/>
          </a:p>
        </p:txBody>
      </p:sp>
      <p:sp>
        <p:nvSpPr>
          <p:cNvPr id="3" name="Title 2"/>
          <p:cNvSpPr>
            <a:spLocks noGrp="1"/>
          </p:cNvSpPr>
          <p:nvPr>
            <p:ph type="title"/>
          </p:nvPr>
        </p:nvSpPr>
        <p:spPr/>
        <p:txBody>
          <a:bodyPr/>
          <a:lstStyle/>
          <a:p>
            <a:r>
              <a:rPr lang="en-IN" dirty="0"/>
              <a:t>Spring Cloud </a:t>
            </a:r>
            <a:r>
              <a:rPr lang="en-IN" dirty="0" err="1"/>
              <a:t>Config</a:t>
            </a:r>
            <a:r>
              <a:rPr lang="en-IN" dirty="0"/>
              <a:t> Server</a:t>
            </a:r>
          </a:p>
        </p:txBody>
      </p:sp>
    </p:spTree>
    <p:extLst>
      <p:ext uri="{BB962C8B-B14F-4D97-AF65-F5344CB8AC3E}">
        <p14:creationId xmlns:p14="http://schemas.microsoft.com/office/powerpoint/2010/main" val="592189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51C48-9EA3-43F6-A4B6-DD5978F89B5F}"/>
              </a:ext>
            </a:extLst>
          </p:cNvPr>
          <p:cNvPicPr>
            <a:picLocks noChangeAspect="1"/>
          </p:cNvPicPr>
          <p:nvPr/>
        </p:nvPicPr>
        <p:blipFill rotWithShape="1">
          <a:blip r:embed="rId2"/>
          <a:srcRect l="12500" t="15926" r="7500" b="10000"/>
          <a:stretch/>
        </p:blipFill>
        <p:spPr>
          <a:xfrm>
            <a:off x="335872" y="1752600"/>
            <a:ext cx="8351520" cy="4349750"/>
          </a:xfrm>
          <a:prstGeom prst="rect">
            <a:avLst/>
          </a:prstGeom>
        </p:spPr>
      </p:pic>
    </p:spTree>
    <p:extLst>
      <p:ext uri="{BB962C8B-B14F-4D97-AF65-F5344CB8AC3E}">
        <p14:creationId xmlns:p14="http://schemas.microsoft.com/office/powerpoint/2010/main" val="2749640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F32BE-82BE-400C-98CA-6D14C1D8FECB}"/>
              </a:ext>
            </a:extLst>
          </p:cNvPr>
          <p:cNvSpPr>
            <a:spLocks noGrp="1"/>
          </p:cNvSpPr>
          <p:nvPr>
            <p:ph type="title"/>
          </p:nvPr>
        </p:nvSpPr>
        <p:spPr/>
        <p:txBody>
          <a:bodyPr/>
          <a:lstStyle/>
          <a:p>
            <a:r>
              <a:rPr lang="en-US" dirty="0"/>
              <a:t>Command Query Responsibility Segregation (CQRS)</a:t>
            </a:r>
            <a:endParaRPr lang="en-IN" dirty="0"/>
          </a:p>
        </p:txBody>
      </p:sp>
      <p:pic>
        <p:nvPicPr>
          <p:cNvPr id="1026" name="Picture 2" descr="CQRS Pattern">
            <a:extLst>
              <a:ext uri="{FF2B5EF4-FFF2-40B4-BE49-F238E27FC236}">
                <a16:creationId xmlns:a16="http://schemas.microsoft.com/office/drawing/2014/main" id="{585DB075-ADD2-4D68-8225-31498BF84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80878"/>
            <a:ext cx="8032223" cy="499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17295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Spring Cloud </a:t>
            </a:r>
            <a:r>
              <a:rPr lang="en-IN" dirty="0" err="1"/>
              <a:t>Config</a:t>
            </a:r>
            <a:r>
              <a:rPr lang="en-IN" dirty="0"/>
              <a:t> Server features:</a:t>
            </a:r>
          </a:p>
          <a:p>
            <a:endParaRPr lang="en-IN" dirty="0"/>
          </a:p>
          <a:p>
            <a:r>
              <a:rPr lang="en-IN" dirty="0"/>
              <a:t>HTTP, resource-based API for external configuration (name-value pairs, or equivalent YAML content)</a:t>
            </a:r>
          </a:p>
          <a:p>
            <a:endParaRPr lang="en-IN" dirty="0"/>
          </a:p>
          <a:p>
            <a:r>
              <a:rPr lang="en-IN" dirty="0"/>
              <a:t>Encrypt and decrypt property values (symmetric or asymmetric)</a:t>
            </a:r>
          </a:p>
          <a:p>
            <a:endParaRPr lang="en-IN" dirty="0"/>
          </a:p>
          <a:p>
            <a:r>
              <a:rPr lang="en-IN" dirty="0"/>
              <a:t>Embeddable easily in a Spring Boot application using @</a:t>
            </a:r>
            <a:r>
              <a:rPr lang="en-IN" dirty="0" err="1"/>
              <a:t>EnableConfigServer</a:t>
            </a:r>
            <a:endParaRPr lang="en-IN" dirty="0"/>
          </a:p>
        </p:txBody>
      </p:sp>
      <p:sp>
        <p:nvSpPr>
          <p:cNvPr id="3" name="Title 2"/>
          <p:cNvSpPr>
            <a:spLocks noGrp="1"/>
          </p:cNvSpPr>
          <p:nvPr>
            <p:ph type="title"/>
          </p:nvPr>
        </p:nvSpPr>
        <p:spPr/>
        <p:txBody>
          <a:bodyPr/>
          <a:lstStyle/>
          <a:p>
            <a:r>
              <a:rPr lang="en-IN" dirty="0"/>
              <a:t>Features</a:t>
            </a:r>
          </a:p>
        </p:txBody>
      </p:sp>
    </p:spTree>
    <p:extLst>
      <p:ext uri="{BB962C8B-B14F-4D97-AF65-F5344CB8AC3E}">
        <p14:creationId xmlns:p14="http://schemas.microsoft.com/office/powerpoint/2010/main" val="2395978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DAB68-9A2E-4A14-AEE8-4F1F10A647D1}"/>
              </a:ext>
            </a:extLst>
          </p:cNvPr>
          <p:cNvSpPr>
            <a:spLocks noGrp="1"/>
          </p:cNvSpPr>
          <p:nvPr>
            <p:ph sz="quarter" idx="12"/>
          </p:nvPr>
        </p:nvSpPr>
        <p:spPr>
          <a:xfrm>
            <a:off x="439764" y="1381124"/>
            <a:ext cx="8228012" cy="5172075"/>
          </a:xfrm>
        </p:spPr>
        <p:txBody>
          <a:bodyPr>
            <a:noAutofit/>
          </a:bodyPr>
          <a:lstStyle/>
          <a:p>
            <a:r>
              <a:rPr lang="en-US" sz="2000" b="1" dirty="0">
                <a:solidFill>
                  <a:srgbClr val="FF0000"/>
                </a:solidFill>
              </a:rPr>
              <a:t>Commands represent user intent.</a:t>
            </a:r>
            <a:r>
              <a:rPr lang="en-US" sz="2000" dirty="0"/>
              <a:t> They contain all the necessary information about actions that user would like to perform.</a:t>
            </a:r>
          </a:p>
          <a:p>
            <a:r>
              <a:rPr lang="en-US" sz="2000" b="1" dirty="0">
                <a:solidFill>
                  <a:srgbClr val="FF0000"/>
                </a:solidFill>
              </a:rPr>
              <a:t>Command Bus </a:t>
            </a:r>
            <a:r>
              <a:rPr lang="en-US" sz="2000" dirty="0"/>
              <a:t>is a type of queue that receives commands and passes them to Command Handlers.</a:t>
            </a:r>
          </a:p>
          <a:p>
            <a:r>
              <a:rPr lang="en-US" sz="2000" b="1" dirty="0">
                <a:solidFill>
                  <a:srgbClr val="FF0000"/>
                </a:solidFill>
              </a:rPr>
              <a:t>Command Handlers </a:t>
            </a:r>
            <a:r>
              <a:rPr lang="en-US" sz="2000" dirty="0"/>
              <a:t>contain actual business logic which validates and processes data received in commands. Command handlers are responsible for generation and propagation of domain events to Event Bus</a:t>
            </a:r>
          </a:p>
          <a:p>
            <a:r>
              <a:rPr lang="en-US" sz="2000" b="1" dirty="0">
                <a:solidFill>
                  <a:srgbClr val="FF0000"/>
                </a:solidFill>
              </a:rPr>
              <a:t>Event Bus </a:t>
            </a:r>
            <a:r>
              <a:rPr lang="en-US" sz="2000" dirty="0"/>
              <a:t>dispatches events to event handlers subscribed for specific event types. Event bus can propagate events both asynchronously or synchronously if consecutive events are dependent.</a:t>
            </a:r>
          </a:p>
          <a:p>
            <a:r>
              <a:rPr lang="en-US" sz="2000" b="1" dirty="0">
                <a:solidFill>
                  <a:srgbClr val="FF0000"/>
                </a:solidFill>
              </a:rPr>
              <a:t>Event Handlers </a:t>
            </a:r>
            <a:r>
              <a:rPr lang="en-US" sz="2000" dirty="0"/>
              <a:t>are responsible for handling specific incoming events. Their role is to save the new state of the application in read repository, and perform terminal actions like sending emails, storing files etc.</a:t>
            </a:r>
            <a:endParaRPr lang="en-IN" sz="2000" dirty="0"/>
          </a:p>
        </p:txBody>
      </p:sp>
      <p:sp>
        <p:nvSpPr>
          <p:cNvPr id="3" name="Title 2">
            <a:extLst>
              <a:ext uri="{FF2B5EF4-FFF2-40B4-BE49-F238E27FC236}">
                <a16:creationId xmlns:a16="http://schemas.microsoft.com/office/drawing/2014/main" id="{122F32BE-82BE-400C-98CA-6D14C1D8FECB}"/>
              </a:ext>
            </a:extLst>
          </p:cNvPr>
          <p:cNvSpPr>
            <a:spLocks noGrp="1"/>
          </p:cNvSpPr>
          <p:nvPr>
            <p:ph type="title"/>
          </p:nvPr>
        </p:nvSpPr>
        <p:spPr/>
        <p:txBody>
          <a:bodyPr/>
          <a:lstStyle/>
          <a:p>
            <a:r>
              <a:rPr lang="en-US" dirty="0"/>
              <a:t>Command Query Responsibility Segregation (CQRS)</a:t>
            </a:r>
            <a:endParaRPr lang="en-IN" dirty="0"/>
          </a:p>
        </p:txBody>
      </p:sp>
    </p:spTree>
    <p:extLst>
      <p:ext uri="{BB962C8B-B14F-4D97-AF65-F5344CB8AC3E}">
        <p14:creationId xmlns:p14="http://schemas.microsoft.com/office/powerpoint/2010/main" val="4169468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DAB68-9A2E-4A14-AEE8-4F1F10A647D1}"/>
              </a:ext>
            </a:extLst>
          </p:cNvPr>
          <p:cNvSpPr>
            <a:spLocks noGrp="1"/>
          </p:cNvSpPr>
          <p:nvPr>
            <p:ph sz="quarter" idx="12"/>
          </p:nvPr>
        </p:nvSpPr>
        <p:spPr>
          <a:xfrm>
            <a:off x="439764" y="1381124"/>
            <a:ext cx="8228012" cy="5172075"/>
          </a:xfrm>
        </p:spPr>
        <p:txBody>
          <a:bodyPr>
            <a:noAutofit/>
          </a:bodyPr>
          <a:lstStyle/>
          <a:p>
            <a:r>
              <a:rPr lang="en-US" sz="2000" dirty="0"/>
              <a:t>Queries are objects, which represent the actual state of application available for a user. Getting data for UI should be done through these objects. </a:t>
            </a:r>
          </a:p>
          <a:p>
            <a:r>
              <a:rPr lang="en-US" sz="2000" dirty="0"/>
              <a:t>We can distinguish many advantages of CQRS approach including the following:</a:t>
            </a:r>
          </a:p>
          <a:p>
            <a:r>
              <a:rPr lang="en-US" sz="2000" dirty="0"/>
              <a:t>We can split development tasks between people more experienced who will be working on the business logic and those ones who will be working on queries part. </a:t>
            </a:r>
          </a:p>
          <a:p>
            <a:r>
              <a:rPr lang="en-US" sz="2000" dirty="0"/>
              <a:t>We have to be careful because this advantage may hurt knowledge transfer.</a:t>
            </a:r>
          </a:p>
          <a:p>
            <a:r>
              <a:rPr lang="en-US" sz="2000" dirty="0"/>
              <a:t>We can achieve a great read/write performance by scaling commands and queries on multiple different servers.</a:t>
            </a:r>
          </a:p>
        </p:txBody>
      </p:sp>
      <p:sp>
        <p:nvSpPr>
          <p:cNvPr id="3" name="Title 2">
            <a:extLst>
              <a:ext uri="{FF2B5EF4-FFF2-40B4-BE49-F238E27FC236}">
                <a16:creationId xmlns:a16="http://schemas.microsoft.com/office/drawing/2014/main" id="{122F32BE-82BE-400C-98CA-6D14C1D8FECB}"/>
              </a:ext>
            </a:extLst>
          </p:cNvPr>
          <p:cNvSpPr>
            <a:spLocks noGrp="1"/>
          </p:cNvSpPr>
          <p:nvPr>
            <p:ph type="title"/>
          </p:nvPr>
        </p:nvSpPr>
        <p:spPr/>
        <p:txBody>
          <a:bodyPr/>
          <a:lstStyle/>
          <a:p>
            <a:r>
              <a:rPr lang="en-US" dirty="0"/>
              <a:t>Command Query Responsibility Segregation (CQRS)</a:t>
            </a:r>
            <a:endParaRPr lang="en-IN" dirty="0"/>
          </a:p>
        </p:txBody>
      </p:sp>
    </p:spTree>
    <p:extLst>
      <p:ext uri="{BB962C8B-B14F-4D97-AF65-F5344CB8AC3E}">
        <p14:creationId xmlns:p14="http://schemas.microsoft.com/office/powerpoint/2010/main" val="3010062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DAB68-9A2E-4A14-AEE8-4F1F10A647D1}"/>
              </a:ext>
            </a:extLst>
          </p:cNvPr>
          <p:cNvSpPr>
            <a:spLocks noGrp="1"/>
          </p:cNvSpPr>
          <p:nvPr>
            <p:ph sz="quarter" idx="12"/>
          </p:nvPr>
        </p:nvSpPr>
        <p:spPr>
          <a:xfrm>
            <a:off x="439764" y="1381124"/>
            <a:ext cx="8228012" cy="5172075"/>
          </a:xfrm>
        </p:spPr>
        <p:txBody>
          <a:bodyPr>
            <a:noAutofit/>
          </a:bodyPr>
          <a:lstStyle/>
          <a:p>
            <a:r>
              <a:rPr lang="en-US" sz="2000" dirty="0"/>
              <a:t>Using two different repositories (read/write) which are synchronized gives us automatic backup without any additional effort.</a:t>
            </a:r>
          </a:p>
          <a:p>
            <a:r>
              <a:rPr lang="en-US" sz="2000" dirty="0"/>
              <a:t>Reads don’t hit write database, so they can go faster when using Event Sourcing.</a:t>
            </a:r>
          </a:p>
          <a:p>
            <a:r>
              <a:rPr lang="en-US" sz="2000" dirty="0"/>
              <a:t>We can structure read data directly for the views, without thinking about domain logic, which simplifies views and can improve performance.</a:t>
            </a:r>
          </a:p>
        </p:txBody>
      </p:sp>
      <p:sp>
        <p:nvSpPr>
          <p:cNvPr id="3" name="Title 2">
            <a:extLst>
              <a:ext uri="{FF2B5EF4-FFF2-40B4-BE49-F238E27FC236}">
                <a16:creationId xmlns:a16="http://schemas.microsoft.com/office/drawing/2014/main" id="{122F32BE-82BE-400C-98CA-6D14C1D8FECB}"/>
              </a:ext>
            </a:extLst>
          </p:cNvPr>
          <p:cNvSpPr>
            <a:spLocks noGrp="1"/>
          </p:cNvSpPr>
          <p:nvPr>
            <p:ph type="title"/>
          </p:nvPr>
        </p:nvSpPr>
        <p:spPr/>
        <p:txBody>
          <a:bodyPr/>
          <a:lstStyle/>
          <a:p>
            <a:r>
              <a:rPr lang="en-US" dirty="0"/>
              <a:t>Command Query Responsibility Segregation (CQRS)</a:t>
            </a:r>
            <a:endParaRPr lang="en-IN" dirty="0"/>
          </a:p>
        </p:txBody>
      </p:sp>
    </p:spTree>
    <p:extLst>
      <p:ext uri="{BB962C8B-B14F-4D97-AF65-F5344CB8AC3E}">
        <p14:creationId xmlns:p14="http://schemas.microsoft.com/office/powerpoint/2010/main" val="1490909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1600200"/>
            <a:ext cx="3570208" cy="369332"/>
          </a:xfrm>
          <a:prstGeom prst="rect">
            <a:avLst/>
          </a:prstGeom>
          <a:noFill/>
        </p:spPr>
        <p:txBody>
          <a:bodyPr wrap="none" rtlCol="0">
            <a:spAutoFit/>
          </a:bodyPr>
          <a:lstStyle/>
          <a:p>
            <a:r>
              <a:rPr lang="en-IN" b="1" dirty="0"/>
              <a:t>Event Sourcing Design Pattern</a:t>
            </a:r>
            <a:endParaRPr lang="en-IN" dirty="0"/>
          </a:p>
        </p:txBody>
      </p:sp>
      <p:pic>
        <p:nvPicPr>
          <p:cNvPr id="2" name="Picture 1"/>
          <p:cNvPicPr>
            <a:picLocks noChangeAspect="1"/>
          </p:cNvPicPr>
          <p:nvPr/>
        </p:nvPicPr>
        <p:blipFill rotWithShape="1">
          <a:blip r:embed="rId2"/>
          <a:srcRect l="833" b="4288"/>
          <a:stretch/>
        </p:blipFill>
        <p:spPr>
          <a:xfrm>
            <a:off x="76200" y="2514601"/>
            <a:ext cx="9067800" cy="2209800"/>
          </a:xfrm>
          <a:prstGeom prst="rect">
            <a:avLst/>
          </a:prstGeom>
        </p:spPr>
      </p:pic>
    </p:spTree>
    <p:extLst>
      <p:ext uri="{BB962C8B-B14F-4D97-AF65-F5344CB8AC3E}">
        <p14:creationId xmlns:p14="http://schemas.microsoft.com/office/powerpoint/2010/main" val="3759711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EE8A98-F02C-446E-97D4-E4958859F665}"/>
              </a:ext>
            </a:extLst>
          </p:cNvPr>
          <p:cNvSpPr>
            <a:spLocks noGrp="1"/>
          </p:cNvSpPr>
          <p:nvPr>
            <p:ph sz="quarter" idx="12"/>
          </p:nvPr>
        </p:nvSpPr>
        <p:spPr>
          <a:xfrm>
            <a:off x="457201" y="1381125"/>
            <a:ext cx="8228012" cy="4824414"/>
          </a:xfrm>
        </p:spPr>
        <p:txBody>
          <a:bodyPr>
            <a:normAutofit fontScale="92500" lnSpcReduction="10000"/>
          </a:bodyPr>
          <a:lstStyle/>
          <a:p>
            <a:r>
              <a:rPr lang="en-US" dirty="0"/>
              <a:t>The event sourcing pattern is generally used along with it to create events for any data change.</a:t>
            </a:r>
          </a:p>
          <a:p>
            <a:r>
              <a:rPr lang="en-US" dirty="0"/>
              <a:t>Materialized views are kept updated by subscribing to the stream of events. </a:t>
            </a:r>
          </a:p>
          <a:p>
            <a:r>
              <a:rPr lang="en-US" dirty="0"/>
              <a:t>Event Sourcing Most applications work with data, and the typical approach is for the application to maintain the current state. </a:t>
            </a:r>
          </a:p>
          <a:p>
            <a:r>
              <a:rPr lang="en-US" dirty="0"/>
              <a:t>For example, in the traditional create, read, update, and delete (CRUD) model a typical data process is to read data from the store. </a:t>
            </a:r>
          </a:p>
          <a:p>
            <a:r>
              <a:rPr lang="en-US" dirty="0"/>
              <a:t>It contains limitations of locking the data, often using transactions.</a:t>
            </a:r>
            <a:endParaRPr lang="en-IN" dirty="0"/>
          </a:p>
        </p:txBody>
      </p:sp>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spTree>
    <p:extLst>
      <p:ext uri="{BB962C8B-B14F-4D97-AF65-F5344CB8AC3E}">
        <p14:creationId xmlns:p14="http://schemas.microsoft.com/office/powerpoint/2010/main" val="2522520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EE8A98-F02C-446E-97D4-E4958859F665}"/>
              </a:ext>
            </a:extLst>
          </p:cNvPr>
          <p:cNvSpPr>
            <a:spLocks noGrp="1"/>
          </p:cNvSpPr>
          <p:nvPr>
            <p:ph sz="quarter" idx="12"/>
          </p:nvPr>
        </p:nvSpPr>
        <p:spPr>
          <a:xfrm>
            <a:off x="457201" y="1381125"/>
            <a:ext cx="8228012" cy="4824414"/>
          </a:xfrm>
        </p:spPr>
        <p:txBody>
          <a:bodyPr>
            <a:normAutofit lnSpcReduction="10000"/>
          </a:bodyPr>
          <a:lstStyle/>
          <a:p>
            <a:r>
              <a:rPr lang="en-US" dirty="0"/>
              <a:t>The Event Sourcing pattern defines an approach to handle operations on data that’s driven by a sequence of events, each of which is recorded in an append-only store. </a:t>
            </a:r>
          </a:p>
          <a:p>
            <a:r>
              <a:rPr lang="en-US" dirty="0"/>
              <a:t>Application code sends a series of events that imperatively describe each action that has occurred on the data to the event store, where they’re persisted. </a:t>
            </a:r>
          </a:p>
          <a:p>
            <a:r>
              <a:rPr lang="en-US" dirty="0"/>
              <a:t>Each event represents a set of changes to the data (such as </a:t>
            </a:r>
            <a:r>
              <a:rPr lang="en-US" dirty="0" err="1"/>
              <a:t>AddedItemToOrder</a:t>
            </a:r>
            <a:r>
              <a:rPr lang="en-US" dirty="0"/>
              <a:t>). </a:t>
            </a:r>
          </a:p>
          <a:p>
            <a:r>
              <a:rPr lang="en-US" dirty="0"/>
              <a:t>The events are persisted in an event store that acts as the system of record.</a:t>
            </a:r>
          </a:p>
        </p:txBody>
      </p:sp>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spTree>
    <p:extLst>
      <p:ext uri="{BB962C8B-B14F-4D97-AF65-F5344CB8AC3E}">
        <p14:creationId xmlns:p14="http://schemas.microsoft.com/office/powerpoint/2010/main" val="3489017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EE8A98-F02C-446E-97D4-E4958859F665}"/>
              </a:ext>
            </a:extLst>
          </p:cNvPr>
          <p:cNvSpPr>
            <a:spLocks noGrp="1"/>
          </p:cNvSpPr>
          <p:nvPr>
            <p:ph sz="quarter" idx="12"/>
          </p:nvPr>
        </p:nvSpPr>
        <p:spPr>
          <a:xfrm>
            <a:off x="457201" y="1381125"/>
            <a:ext cx="8228012" cy="4824414"/>
          </a:xfrm>
        </p:spPr>
        <p:txBody>
          <a:bodyPr>
            <a:normAutofit/>
          </a:bodyPr>
          <a:lstStyle/>
          <a:p>
            <a:r>
              <a:rPr lang="en-US" dirty="0"/>
              <a:t>Typical uses of the events published by the event store are to maintain materialized views of entities as actions in the application change them, and for integration with external systems. </a:t>
            </a:r>
          </a:p>
          <a:p>
            <a:r>
              <a:rPr lang="en-US" dirty="0"/>
              <a:t>For example, a system can maintain a materialized view of all customer orders that are used to populate parts of the UI. </a:t>
            </a:r>
          </a:p>
          <a:p>
            <a:r>
              <a:rPr lang="en-US" dirty="0"/>
              <a:t>As the application adds new orders, adds or removes items on the order, and adds shipping information, the events that describe these changes can be handled and used to update the materialized view. .</a:t>
            </a:r>
          </a:p>
        </p:txBody>
      </p:sp>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spTree>
    <p:extLst>
      <p:ext uri="{BB962C8B-B14F-4D97-AF65-F5344CB8AC3E}">
        <p14:creationId xmlns:p14="http://schemas.microsoft.com/office/powerpoint/2010/main" val="3373915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pic>
        <p:nvPicPr>
          <p:cNvPr id="7170" name="Picture 2">
            <a:extLst>
              <a:ext uri="{FF2B5EF4-FFF2-40B4-BE49-F238E27FC236}">
                <a16:creationId xmlns:a16="http://schemas.microsoft.com/office/drawing/2014/main" id="{40FECFD0-9E2E-4E34-8A02-21C809A00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7610475"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885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pic>
        <p:nvPicPr>
          <p:cNvPr id="2050" name="Picture 2" descr="CQRS+EventSourcing-on-CloudFoundry">
            <a:extLst>
              <a:ext uri="{FF2B5EF4-FFF2-40B4-BE49-F238E27FC236}">
                <a16:creationId xmlns:a16="http://schemas.microsoft.com/office/drawing/2014/main" id="{98048F88-29B0-4424-9748-B41182276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6696075"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185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18EFE5-264B-4E17-91F4-F7BB8A95BAF6}"/>
              </a:ext>
            </a:extLst>
          </p:cNvPr>
          <p:cNvSpPr>
            <a:spLocks noGrp="1"/>
          </p:cNvSpPr>
          <p:nvPr>
            <p:ph sz="quarter" idx="12"/>
          </p:nvPr>
        </p:nvSpPr>
        <p:spPr/>
        <p:txBody>
          <a:bodyPr>
            <a:normAutofit fontScale="92500" lnSpcReduction="20000"/>
          </a:bodyPr>
          <a:lstStyle/>
          <a:p>
            <a:r>
              <a:rPr lang="en-US" dirty="0"/>
              <a:t>Proxy microservice design pattern is a variation of Aggregator. </a:t>
            </a:r>
          </a:p>
          <a:p>
            <a:r>
              <a:rPr lang="en-US" dirty="0"/>
              <a:t>Proxy means ‘in place of’, representing’ or ‘in place of’ or ‘on behalf of’ are literal meanings of proxy and that directly explains Proxy Design Pattern.</a:t>
            </a:r>
          </a:p>
          <a:p>
            <a:r>
              <a:rPr lang="en-US" dirty="0"/>
              <a:t>Proxies are also called surrogates, handles, and wrappers.</a:t>
            </a:r>
          </a:p>
          <a:p>
            <a:r>
              <a:rPr lang="en-US" dirty="0"/>
              <a:t>They are closely related in structure, but not purpose, to Adapters and Decorators.</a:t>
            </a:r>
          </a:p>
          <a:p>
            <a:r>
              <a:rPr lang="en-US" dirty="0"/>
              <a:t>A real world example can be a cheque or credit card is a proxy for what is in our bank account. It can be used in place of cash, and provides a means of accessing that cash when required. And that’s exactly what the Proxy pattern does – “Controls and manage access to the object they are protecting“.</a:t>
            </a:r>
          </a:p>
        </p:txBody>
      </p:sp>
      <p:sp>
        <p:nvSpPr>
          <p:cNvPr id="3" name="Title 2">
            <a:extLst>
              <a:ext uri="{FF2B5EF4-FFF2-40B4-BE49-F238E27FC236}">
                <a16:creationId xmlns:a16="http://schemas.microsoft.com/office/drawing/2014/main" id="{A6FD494D-BA3E-415F-9AFC-D0EBFCEF0A5C}"/>
              </a:ext>
            </a:extLst>
          </p:cNvPr>
          <p:cNvSpPr>
            <a:spLocks noGrp="1"/>
          </p:cNvSpPr>
          <p:nvPr>
            <p:ph type="title"/>
          </p:nvPr>
        </p:nvSpPr>
        <p:spPr/>
        <p:txBody>
          <a:bodyPr/>
          <a:lstStyle/>
          <a:p>
            <a:r>
              <a:rPr lang="en-IN" dirty="0"/>
              <a:t>Proxy Pattern</a:t>
            </a:r>
          </a:p>
        </p:txBody>
      </p:sp>
    </p:spTree>
    <p:extLst>
      <p:ext uri="{BB962C8B-B14F-4D97-AF65-F5344CB8AC3E}">
        <p14:creationId xmlns:p14="http://schemas.microsoft.com/office/powerpoint/2010/main" val="1638324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EF934C-1699-45B6-B37B-040262DD0C58}"/>
              </a:ext>
            </a:extLst>
          </p:cNvPr>
          <p:cNvSpPr>
            <a:spLocks noGrp="1"/>
          </p:cNvSpPr>
          <p:nvPr>
            <p:ph type="title"/>
          </p:nvPr>
        </p:nvSpPr>
        <p:spPr/>
        <p:txBody>
          <a:bodyPr/>
          <a:lstStyle/>
          <a:p>
            <a:r>
              <a:rPr lang="en-IN" dirty="0"/>
              <a:t>Event Sourcing</a:t>
            </a:r>
          </a:p>
        </p:txBody>
      </p:sp>
      <p:pic>
        <p:nvPicPr>
          <p:cNvPr id="2050" name="Picture 2" descr="playing-es-diagram">
            <a:extLst>
              <a:ext uri="{FF2B5EF4-FFF2-40B4-BE49-F238E27FC236}">
                <a16:creationId xmlns:a16="http://schemas.microsoft.com/office/drawing/2014/main" id="{57ACD8FB-5D26-4E4B-ADE1-8D62FB436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95400"/>
            <a:ext cx="6221413"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20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9B950B-343C-4636-9DD6-92CB84FC42F8}"/>
              </a:ext>
            </a:extLst>
          </p:cNvPr>
          <p:cNvSpPr>
            <a:spLocks noGrp="1"/>
          </p:cNvSpPr>
          <p:nvPr>
            <p:ph type="title"/>
          </p:nvPr>
        </p:nvSpPr>
        <p:spPr/>
        <p:txBody>
          <a:bodyPr/>
          <a:lstStyle/>
          <a:p>
            <a:r>
              <a:rPr lang="en-IN" dirty="0"/>
              <a:t>CQRS and Event Sourcing</a:t>
            </a:r>
          </a:p>
        </p:txBody>
      </p:sp>
      <p:pic>
        <p:nvPicPr>
          <p:cNvPr id="3074" name="Picture 2" descr="Coupling CQRS and Event Sourcing Diagram">
            <a:extLst>
              <a:ext uri="{FF2B5EF4-FFF2-40B4-BE49-F238E27FC236}">
                <a16:creationId xmlns:a16="http://schemas.microsoft.com/office/drawing/2014/main" id="{6AF9FDBE-B87E-4B71-B217-E99A707FC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62722"/>
            <a:ext cx="5719763" cy="5316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651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FDBD328-B07B-4C41-8CAE-94C68E075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8575"/>
            <a:ext cx="9144000"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129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0F609A-5E45-4193-A450-8794EE52CB78}"/>
              </a:ext>
            </a:extLst>
          </p:cNvPr>
          <p:cNvPicPr>
            <a:picLocks noChangeAspect="1"/>
          </p:cNvPicPr>
          <p:nvPr/>
        </p:nvPicPr>
        <p:blipFill rotWithShape="1">
          <a:blip r:embed="rId2"/>
          <a:srcRect t="4075" b="7036"/>
          <a:stretch/>
        </p:blipFill>
        <p:spPr>
          <a:xfrm>
            <a:off x="0" y="1447800"/>
            <a:ext cx="9144000" cy="4572000"/>
          </a:xfrm>
          <a:prstGeom prst="rect">
            <a:avLst/>
          </a:prstGeom>
        </p:spPr>
      </p:pic>
    </p:spTree>
    <p:extLst>
      <p:ext uri="{BB962C8B-B14F-4D97-AF65-F5344CB8AC3E}">
        <p14:creationId xmlns:p14="http://schemas.microsoft.com/office/powerpoint/2010/main" val="1504382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154E51-C744-4FF1-83AE-9EF983F8A535}"/>
              </a:ext>
            </a:extLst>
          </p:cNvPr>
          <p:cNvSpPr>
            <a:spLocks noGrp="1"/>
          </p:cNvSpPr>
          <p:nvPr>
            <p:ph type="title"/>
          </p:nvPr>
        </p:nvSpPr>
        <p:spPr/>
        <p:txBody>
          <a:bodyPr/>
          <a:lstStyle/>
          <a:p>
            <a:r>
              <a:rPr lang="en-IN" dirty="0"/>
              <a:t>Axon</a:t>
            </a:r>
          </a:p>
        </p:txBody>
      </p:sp>
      <p:pic>
        <p:nvPicPr>
          <p:cNvPr id="6146" name="Picture 2" descr="Axon Architecture">
            <a:extLst>
              <a:ext uri="{FF2B5EF4-FFF2-40B4-BE49-F238E27FC236}">
                <a16:creationId xmlns:a16="http://schemas.microsoft.com/office/drawing/2014/main" id="{2CC90EA3-58D5-4151-AF1F-82CE2EACC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7" y="2209800"/>
            <a:ext cx="9144000" cy="338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552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154E51-C744-4FF1-83AE-9EF983F8A535}"/>
              </a:ext>
            </a:extLst>
          </p:cNvPr>
          <p:cNvSpPr>
            <a:spLocks noGrp="1"/>
          </p:cNvSpPr>
          <p:nvPr>
            <p:ph type="title"/>
          </p:nvPr>
        </p:nvSpPr>
        <p:spPr/>
        <p:txBody>
          <a:bodyPr/>
          <a:lstStyle/>
          <a:p>
            <a:r>
              <a:rPr lang="en-IN" dirty="0"/>
              <a:t>Axon</a:t>
            </a:r>
          </a:p>
        </p:txBody>
      </p:sp>
      <p:pic>
        <p:nvPicPr>
          <p:cNvPr id="1026" name="Picture 2" descr="Bounded Context in DDD architecture using Axon">
            <a:extLst>
              <a:ext uri="{FF2B5EF4-FFF2-40B4-BE49-F238E27FC236}">
                <a16:creationId xmlns:a16="http://schemas.microsoft.com/office/drawing/2014/main" id="{560F63B2-E72C-4F9D-AF4F-670B568E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67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154E51-C744-4FF1-83AE-9EF983F8A535}"/>
              </a:ext>
            </a:extLst>
          </p:cNvPr>
          <p:cNvSpPr>
            <a:spLocks noGrp="1"/>
          </p:cNvSpPr>
          <p:nvPr>
            <p:ph type="title"/>
          </p:nvPr>
        </p:nvSpPr>
        <p:spPr/>
        <p:txBody>
          <a:bodyPr/>
          <a:lstStyle/>
          <a:p>
            <a:r>
              <a:rPr lang="en-IN" dirty="0"/>
              <a:t>Axon</a:t>
            </a:r>
          </a:p>
        </p:txBody>
      </p:sp>
      <p:pic>
        <p:nvPicPr>
          <p:cNvPr id="2" name="Picture 1">
            <a:extLst>
              <a:ext uri="{FF2B5EF4-FFF2-40B4-BE49-F238E27FC236}">
                <a16:creationId xmlns:a16="http://schemas.microsoft.com/office/drawing/2014/main" id="{DA9B9E0C-A736-43FB-9752-D12FB3270292}"/>
              </a:ext>
            </a:extLst>
          </p:cNvPr>
          <p:cNvPicPr>
            <a:picLocks noChangeAspect="1"/>
          </p:cNvPicPr>
          <p:nvPr/>
        </p:nvPicPr>
        <p:blipFill rotWithShape="1">
          <a:blip r:embed="rId2"/>
          <a:srcRect l="9167" t="35874" r="35000" b="5556"/>
          <a:stretch/>
        </p:blipFill>
        <p:spPr>
          <a:xfrm>
            <a:off x="350968" y="1447800"/>
            <a:ext cx="8442063" cy="4981433"/>
          </a:xfrm>
          <a:prstGeom prst="rect">
            <a:avLst/>
          </a:prstGeom>
        </p:spPr>
      </p:pic>
    </p:spTree>
    <p:extLst>
      <p:ext uri="{BB962C8B-B14F-4D97-AF65-F5344CB8AC3E}">
        <p14:creationId xmlns:p14="http://schemas.microsoft.com/office/powerpoint/2010/main" val="1347617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154E51-C744-4FF1-83AE-9EF983F8A535}"/>
              </a:ext>
            </a:extLst>
          </p:cNvPr>
          <p:cNvSpPr>
            <a:spLocks noGrp="1"/>
          </p:cNvSpPr>
          <p:nvPr>
            <p:ph type="title"/>
          </p:nvPr>
        </p:nvSpPr>
        <p:spPr/>
        <p:txBody>
          <a:bodyPr/>
          <a:lstStyle/>
          <a:p>
            <a:r>
              <a:rPr lang="en-IN" dirty="0"/>
              <a:t>Axon</a:t>
            </a:r>
          </a:p>
        </p:txBody>
      </p:sp>
      <p:pic>
        <p:nvPicPr>
          <p:cNvPr id="4" name="Picture 3">
            <a:extLst>
              <a:ext uri="{FF2B5EF4-FFF2-40B4-BE49-F238E27FC236}">
                <a16:creationId xmlns:a16="http://schemas.microsoft.com/office/drawing/2014/main" id="{F11D48D5-D6D3-4FB2-97AF-72F9A66E0762}"/>
              </a:ext>
            </a:extLst>
          </p:cNvPr>
          <p:cNvPicPr>
            <a:picLocks noChangeAspect="1"/>
          </p:cNvPicPr>
          <p:nvPr/>
        </p:nvPicPr>
        <p:blipFill rotWithShape="1">
          <a:blip r:embed="rId2"/>
          <a:srcRect l="1845" t="4049" b="7063"/>
          <a:stretch/>
        </p:blipFill>
        <p:spPr>
          <a:xfrm>
            <a:off x="152400" y="1676400"/>
            <a:ext cx="8975324" cy="4572000"/>
          </a:xfrm>
          <a:prstGeom prst="rect">
            <a:avLst/>
          </a:prstGeom>
        </p:spPr>
      </p:pic>
    </p:spTree>
    <p:extLst>
      <p:ext uri="{BB962C8B-B14F-4D97-AF65-F5344CB8AC3E}">
        <p14:creationId xmlns:p14="http://schemas.microsoft.com/office/powerpoint/2010/main" val="866727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D86F8-EB49-4797-92CF-5DD6CF1093AC}"/>
              </a:ext>
            </a:extLst>
          </p:cNvPr>
          <p:cNvSpPr>
            <a:spLocks noGrp="1"/>
          </p:cNvSpPr>
          <p:nvPr>
            <p:ph type="title"/>
          </p:nvPr>
        </p:nvSpPr>
        <p:spPr/>
        <p:txBody>
          <a:bodyPr/>
          <a:lstStyle/>
          <a:p>
            <a:r>
              <a:rPr lang="en-IN" dirty="0" err="1"/>
              <a:t>AxonFramework</a:t>
            </a:r>
            <a:r>
              <a:rPr lang="en-IN" dirty="0"/>
              <a:t> Accounts</a:t>
            </a:r>
          </a:p>
        </p:txBody>
      </p:sp>
      <p:pic>
        <p:nvPicPr>
          <p:cNvPr id="5" name="Picture 4">
            <a:extLst>
              <a:ext uri="{FF2B5EF4-FFF2-40B4-BE49-F238E27FC236}">
                <a16:creationId xmlns:a16="http://schemas.microsoft.com/office/drawing/2014/main" id="{67E4EB96-63A4-4046-A4F2-4FC9DE2684E5}"/>
              </a:ext>
            </a:extLst>
          </p:cNvPr>
          <p:cNvPicPr>
            <a:picLocks noChangeAspect="1"/>
          </p:cNvPicPr>
          <p:nvPr/>
        </p:nvPicPr>
        <p:blipFill rotWithShape="1">
          <a:blip r:embed="rId2"/>
          <a:srcRect t="5530" b="7063"/>
          <a:stretch/>
        </p:blipFill>
        <p:spPr>
          <a:xfrm>
            <a:off x="0" y="1676400"/>
            <a:ext cx="9144000" cy="4800600"/>
          </a:xfrm>
          <a:prstGeom prst="rect">
            <a:avLst/>
          </a:prstGeom>
        </p:spPr>
      </p:pic>
    </p:spTree>
    <p:extLst>
      <p:ext uri="{BB962C8B-B14F-4D97-AF65-F5344CB8AC3E}">
        <p14:creationId xmlns:p14="http://schemas.microsoft.com/office/powerpoint/2010/main" val="2965727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2B912-E929-4F39-B34B-736E86B88D74}"/>
              </a:ext>
            </a:extLst>
          </p:cNvPr>
          <p:cNvSpPr>
            <a:spLocks noGrp="1"/>
          </p:cNvSpPr>
          <p:nvPr>
            <p:ph sz="quarter" idx="12"/>
          </p:nvPr>
        </p:nvSpPr>
        <p:spPr>
          <a:xfrm>
            <a:off x="457201" y="1381125"/>
            <a:ext cx="8228012" cy="1895475"/>
          </a:xfrm>
        </p:spPr>
        <p:txBody>
          <a:bodyPr/>
          <a:lstStyle/>
          <a:p>
            <a:r>
              <a:rPr lang="en-IN" dirty="0"/>
              <a:t>Create Account</a:t>
            </a:r>
          </a:p>
          <a:p>
            <a:r>
              <a:rPr lang="en-IN" dirty="0"/>
              <a:t>Debit Money</a:t>
            </a:r>
          </a:p>
          <a:p>
            <a:r>
              <a:rPr lang="en-IN" dirty="0"/>
              <a:t>List Events using swagger</a:t>
            </a:r>
          </a:p>
        </p:txBody>
      </p:sp>
      <p:sp>
        <p:nvSpPr>
          <p:cNvPr id="3" name="Title 2">
            <a:extLst>
              <a:ext uri="{FF2B5EF4-FFF2-40B4-BE49-F238E27FC236}">
                <a16:creationId xmlns:a16="http://schemas.microsoft.com/office/drawing/2014/main" id="{617D86F8-EB49-4797-92CF-5DD6CF1093AC}"/>
              </a:ext>
            </a:extLst>
          </p:cNvPr>
          <p:cNvSpPr>
            <a:spLocks noGrp="1"/>
          </p:cNvSpPr>
          <p:nvPr>
            <p:ph type="title"/>
          </p:nvPr>
        </p:nvSpPr>
        <p:spPr/>
        <p:txBody>
          <a:bodyPr/>
          <a:lstStyle/>
          <a:p>
            <a:r>
              <a:rPr lang="en-IN" dirty="0" err="1"/>
              <a:t>AxonFramework</a:t>
            </a:r>
            <a:r>
              <a:rPr lang="en-IN" dirty="0"/>
              <a:t> Accounts</a:t>
            </a:r>
          </a:p>
        </p:txBody>
      </p:sp>
      <p:pic>
        <p:nvPicPr>
          <p:cNvPr id="6" name="Picture 5">
            <a:extLst>
              <a:ext uri="{FF2B5EF4-FFF2-40B4-BE49-F238E27FC236}">
                <a16:creationId xmlns:a16="http://schemas.microsoft.com/office/drawing/2014/main" id="{636024DD-4D6F-4B87-8C24-CCF64396F3C9}"/>
              </a:ext>
            </a:extLst>
          </p:cNvPr>
          <p:cNvPicPr>
            <a:picLocks noChangeAspect="1"/>
          </p:cNvPicPr>
          <p:nvPr/>
        </p:nvPicPr>
        <p:blipFill rotWithShape="1">
          <a:blip r:embed="rId2"/>
          <a:srcRect l="1435" t="17407" r="4399" b="29260"/>
          <a:stretch/>
        </p:blipFill>
        <p:spPr>
          <a:xfrm>
            <a:off x="152400" y="3429000"/>
            <a:ext cx="8610600" cy="2743200"/>
          </a:xfrm>
          <a:prstGeom prst="rect">
            <a:avLst/>
          </a:prstGeom>
        </p:spPr>
      </p:pic>
    </p:spTree>
    <p:extLst>
      <p:ext uri="{BB962C8B-B14F-4D97-AF65-F5344CB8AC3E}">
        <p14:creationId xmlns:p14="http://schemas.microsoft.com/office/powerpoint/2010/main" val="2731208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FD494D-BA3E-415F-9AFC-D0EBFCEF0A5C}"/>
              </a:ext>
            </a:extLst>
          </p:cNvPr>
          <p:cNvSpPr>
            <a:spLocks noGrp="1"/>
          </p:cNvSpPr>
          <p:nvPr>
            <p:ph type="title"/>
          </p:nvPr>
        </p:nvSpPr>
        <p:spPr/>
        <p:txBody>
          <a:bodyPr/>
          <a:lstStyle/>
          <a:p>
            <a:r>
              <a:rPr lang="en-IN" dirty="0"/>
              <a:t>Proxy Pattern</a:t>
            </a:r>
          </a:p>
        </p:txBody>
      </p:sp>
      <p:pic>
        <p:nvPicPr>
          <p:cNvPr id="4098" name="Picture 2" descr="Proxy Pattern">
            <a:extLst>
              <a:ext uri="{FF2B5EF4-FFF2-40B4-BE49-F238E27FC236}">
                <a16:creationId xmlns:a16="http://schemas.microsoft.com/office/drawing/2014/main" id="{EC078016-F961-4BF9-84FD-01B7FA9B3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84" y="2081213"/>
            <a:ext cx="8210711" cy="425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893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D86F8-EB49-4797-92CF-5DD6CF1093AC}"/>
              </a:ext>
            </a:extLst>
          </p:cNvPr>
          <p:cNvSpPr>
            <a:spLocks noGrp="1"/>
          </p:cNvSpPr>
          <p:nvPr>
            <p:ph type="title"/>
          </p:nvPr>
        </p:nvSpPr>
        <p:spPr/>
        <p:txBody>
          <a:bodyPr/>
          <a:lstStyle/>
          <a:p>
            <a:r>
              <a:rPr lang="en-IN" dirty="0" err="1"/>
              <a:t>AxonFramework</a:t>
            </a:r>
            <a:r>
              <a:rPr lang="en-IN" dirty="0"/>
              <a:t> Accounts</a:t>
            </a:r>
          </a:p>
        </p:txBody>
      </p:sp>
      <p:pic>
        <p:nvPicPr>
          <p:cNvPr id="2050" name="Picture 2">
            <a:extLst>
              <a:ext uri="{FF2B5EF4-FFF2-40B4-BE49-F238E27FC236}">
                <a16:creationId xmlns:a16="http://schemas.microsoft.com/office/drawing/2014/main" id="{2983599D-BDB3-4634-8AE8-766F4D533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676400"/>
            <a:ext cx="9144000" cy="476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55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pic>
        <p:nvPicPr>
          <p:cNvPr id="2" name="Picture 1">
            <a:extLst>
              <a:ext uri="{FF2B5EF4-FFF2-40B4-BE49-F238E27FC236}">
                <a16:creationId xmlns:a16="http://schemas.microsoft.com/office/drawing/2014/main" id="{54ADF8B9-D069-4F3F-9A6B-803706583FFB}"/>
              </a:ext>
            </a:extLst>
          </p:cNvPr>
          <p:cNvPicPr>
            <a:picLocks noChangeAspect="1"/>
          </p:cNvPicPr>
          <p:nvPr/>
        </p:nvPicPr>
        <p:blipFill rotWithShape="1">
          <a:blip r:embed="rId2"/>
          <a:srcRect t="4445" b="6667"/>
          <a:stretch/>
        </p:blipFill>
        <p:spPr>
          <a:xfrm>
            <a:off x="4439" y="1676400"/>
            <a:ext cx="9144000" cy="4572000"/>
          </a:xfrm>
          <a:prstGeom prst="rect">
            <a:avLst/>
          </a:prstGeom>
        </p:spPr>
      </p:pic>
    </p:spTree>
    <p:extLst>
      <p:ext uri="{BB962C8B-B14F-4D97-AF65-F5344CB8AC3E}">
        <p14:creationId xmlns:p14="http://schemas.microsoft.com/office/powerpoint/2010/main" val="925624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pic>
        <p:nvPicPr>
          <p:cNvPr id="4" name="Picture 3">
            <a:extLst>
              <a:ext uri="{FF2B5EF4-FFF2-40B4-BE49-F238E27FC236}">
                <a16:creationId xmlns:a16="http://schemas.microsoft.com/office/drawing/2014/main" id="{8001E12D-1625-4F70-A8DD-98332F159E0A}"/>
              </a:ext>
            </a:extLst>
          </p:cNvPr>
          <p:cNvPicPr>
            <a:picLocks noChangeAspect="1"/>
          </p:cNvPicPr>
          <p:nvPr/>
        </p:nvPicPr>
        <p:blipFill rotWithShape="1">
          <a:blip r:embed="rId2"/>
          <a:srcRect t="4049" b="4100"/>
          <a:stretch/>
        </p:blipFill>
        <p:spPr>
          <a:xfrm>
            <a:off x="-76200" y="1752600"/>
            <a:ext cx="9144000" cy="4724400"/>
          </a:xfrm>
          <a:prstGeom prst="rect">
            <a:avLst/>
          </a:prstGeom>
        </p:spPr>
      </p:pic>
      <p:cxnSp>
        <p:nvCxnSpPr>
          <p:cNvPr id="6" name="Straight Arrow Connector 5">
            <a:extLst>
              <a:ext uri="{FF2B5EF4-FFF2-40B4-BE49-F238E27FC236}">
                <a16:creationId xmlns:a16="http://schemas.microsoft.com/office/drawing/2014/main" id="{46056780-6F0A-49A3-9891-8483DE0E5258}"/>
              </a:ext>
            </a:extLst>
          </p:cNvPr>
          <p:cNvCxnSpPr>
            <a:cxnSpLocks/>
          </p:cNvCxnSpPr>
          <p:nvPr/>
        </p:nvCxnSpPr>
        <p:spPr>
          <a:xfrm flipH="1">
            <a:off x="4572000" y="1219200"/>
            <a:ext cx="533400" cy="25146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30562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pic>
        <p:nvPicPr>
          <p:cNvPr id="5" name="Picture 4">
            <a:extLst>
              <a:ext uri="{FF2B5EF4-FFF2-40B4-BE49-F238E27FC236}">
                <a16:creationId xmlns:a16="http://schemas.microsoft.com/office/drawing/2014/main" id="{D9011BE9-3615-416B-BB94-8266E416DC0B}"/>
              </a:ext>
            </a:extLst>
          </p:cNvPr>
          <p:cNvPicPr>
            <a:picLocks noChangeAspect="1"/>
          </p:cNvPicPr>
          <p:nvPr/>
        </p:nvPicPr>
        <p:blipFill rotWithShape="1">
          <a:blip r:embed="rId2"/>
          <a:srcRect t="4855" b="6257"/>
          <a:stretch/>
        </p:blipFill>
        <p:spPr>
          <a:xfrm>
            <a:off x="0" y="1676400"/>
            <a:ext cx="9144000" cy="4572001"/>
          </a:xfrm>
          <a:prstGeom prst="rect">
            <a:avLst/>
          </a:prstGeom>
        </p:spPr>
      </p:pic>
    </p:spTree>
    <p:extLst>
      <p:ext uri="{BB962C8B-B14F-4D97-AF65-F5344CB8AC3E}">
        <p14:creationId xmlns:p14="http://schemas.microsoft.com/office/powerpoint/2010/main" val="3835241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93273B-34BD-4198-A903-1ED0DB62FDEE}"/>
              </a:ext>
            </a:extLst>
          </p:cNvPr>
          <p:cNvSpPr>
            <a:spLocks noGrp="1"/>
          </p:cNvSpPr>
          <p:nvPr>
            <p:ph sz="quarter" idx="12"/>
          </p:nvPr>
        </p:nvSpPr>
        <p:spPr/>
        <p:txBody>
          <a:bodyPr/>
          <a:lstStyle/>
          <a:p>
            <a:r>
              <a:rPr lang="en-US" dirty="0"/>
              <a:t>Add a bank:</a:t>
            </a:r>
          </a:p>
          <a:p>
            <a:r>
              <a:rPr lang="en-US" dirty="0"/>
              <a:t>POST: http://localhost:5060/api/bank</a:t>
            </a:r>
          </a:p>
          <a:p>
            <a:r>
              <a:rPr lang="en-US" dirty="0"/>
              <a:t>BODY:</a:t>
            </a:r>
          </a:p>
          <a:p>
            <a:r>
              <a:rPr lang="en-US" dirty="0"/>
              <a:t>{</a:t>
            </a:r>
          </a:p>
          <a:p>
            <a:r>
              <a:rPr lang="en-US" dirty="0"/>
              <a:t>	“</a:t>
            </a:r>
            <a:r>
              <a:rPr lang="en-US" dirty="0" err="1"/>
              <a:t>bankId</a:t>
            </a:r>
            <a:r>
              <a:rPr lang="en-US" dirty="0"/>
              <a:t>": 1,</a:t>
            </a:r>
          </a:p>
          <a:p>
            <a:r>
              <a:rPr lang="en-US" dirty="0"/>
              <a:t>	“</a:t>
            </a:r>
            <a:r>
              <a:rPr lang="en-US" dirty="0" err="1"/>
              <a:t>bankName</a:t>
            </a:r>
            <a:r>
              <a:rPr lang="en-US" dirty="0"/>
              <a:t>": “SBI"</a:t>
            </a:r>
          </a:p>
          <a:p>
            <a:r>
              <a:rPr lang="en-US" dirty="0"/>
              <a:t>}</a:t>
            </a:r>
            <a:endParaRPr lang="en-IN" dirty="0"/>
          </a:p>
        </p:txBody>
      </p:sp>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spTree>
    <p:extLst>
      <p:ext uri="{BB962C8B-B14F-4D97-AF65-F5344CB8AC3E}">
        <p14:creationId xmlns:p14="http://schemas.microsoft.com/office/powerpoint/2010/main" val="2983350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93273B-34BD-4198-A903-1ED0DB62FDEE}"/>
              </a:ext>
            </a:extLst>
          </p:cNvPr>
          <p:cNvSpPr>
            <a:spLocks noGrp="1"/>
          </p:cNvSpPr>
          <p:nvPr>
            <p:ph sz="quarter" idx="12"/>
          </p:nvPr>
        </p:nvSpPr>
        <p:spPr/>
        <p:txBody>
          <a:bodyPr/>
          <a:lstStyle/>
          <a:p>
            <a:r>
              <a:rPr lang="en-US" dirty="0"/>
              <a:t>Add a branch:</a:t>
            </a:r>
          </a:p>
          <a:p>
            <a:r>
              <a:rPr lang="en-US" dirty="0"/>
              <a:t>POST: http://localhost:5060/api/bank/1/branch</a:t>
            </a:r>
          </a:p>
          <a:p>
            <a:r>
              <a:rPr lang="en-US" dirty="0"/>
              <a:t>BODY:</a:t>
            </a:r>
          </a:p>
          <a:p>
            <a:r>
              <a:rPr lang="en-US" dirty="0"/>
              <a:t>{</a:t>
            </a:r>
          </a:p>
          <a:p>
            <a:r>
              <a:rPr lang="en-US" dirty="0"/>
              <a:t>	“branchId":"123460",</a:t>
            </a:r>
          </a:p>
          <a:p>
            <a:r>
              <a:rPr lang="en-US" dirty="0"/>
              <a:t>	“</a:t>
            </a:r>
            <a:r>
              <a:rPr lang="en-US" dirty="0" err="1"/>
              <a:t>branchName</a:t>
            </a:r>
            <a:r>
              <a:rPr lang="en-US" dirty="0"/>
              <a:t>": “</a:t>
            </a:r>
            <a:r>
              <a:rPr lang="en-US" dirty="0" err="1"/>
              <a:t>Villivakkam</a:t>
            </a:r>
            <a:r>
              <a:rPr lang="en-US" dirty="0"/>
              <a:t>",</a:t>
            </a:r>
          </a:p>
          <a:p>
            <a:r>
              <a:rPr lang="en-US" dirty="0"/>
              <a:t>	"address": “PH Road"</a:t>
            </a:r>
          </a:p>
          <a:p>
            <a:r>
              <a:rPr lang="en-US" dirty="0"/>
              <a:t>}</a:t>
            </a:r>
            <a:endParaRPr lang="en-IN" dirty="0"/>
          </a:p>
        </p:txBody>
      </p:sp>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spTree>
    <p:extLst>
      <p:ext uri="{BB962C8B-B14F-4D97-AF65-F5344CB8AC3E}">
        <p14:creationId xmlns:p14="http://schemas.microsoft.com/office/powerpoint/2010/main" val="1505168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93273B-34BD-4198-A903-1ED0DB62FDEE}"/>
              </a:ext>
            </a:extLst>
          </p:cNvPr>
          <p:cNvSpPr>
            <a:spLocks noGrp="1"/>
          </p:cNvSpPr>
          <p:nvPr>
            <p:ph sz="quarter" idx="12"/>
          </p:nvPr>
        </p:nvSpPr>
        <p:spPr/>
        <p:txBody>
          <a:bodyPr/>
          <a:lstStyle/>
          <a:p>
            <a:r>
              <a:rPr lang="en-US" dirty="0"/>
              <a:t>Get branches in a Bank:</a:t>
            </a:r>
          </a:p>
          <a:p>
            <a:r>
              <a:rPr lang="en-US" dirty="0"/>
              <a:t>GET: http://localhost:5060/api/bank/1/branch</a:t>
            </a:r>
          </a:p>
          <a:p>
            <a:r>
              <a:rPr lang="en-US" dirty="0"/>
              <a:t>Get Branch:</a:t>
            </a:r>
          </a:p>
          <a:p>
            <a:r>
              <a:rPr lang="en-US" dirty="0"/>
              <a:t>GET: http://localhost:5060/api/bank/1</a:t>
            </a:r>
            <a:endParaRPr lang="en-IN" dirty="0"/>
          </a:p>
        </p:txBody>
      </p:sp>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spTree>
    <p:extLst>
      <p:ext uri="{BB962C8B-B14F-4D97-AF65-F5344CB8AC3E}">
        <p14:creationId xmlns:p14="http://schemas.microsoft.com/office/powerpoint/2010/main" val="2359002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pic>
        <p:nvPicPr>
          <p:cNvPr id="2" name="Picture 1">
            <a:extLst>
              <a:ext uri="{FF2B5EF4-FFF2-40B4-BE49-F238E27FC236}">
                <a16:creationId xmlns:a16="http://schemas.microsoft.com/office/drawing/2014/main" id="{E4431BBB-6890-4254-B068-25994B71C6C6}"/>
              </a:ext>
            </a:extLst>
          </p:cNvPr>
          <p:cNvPicPr>
            <a:picLocks noChangeAspect="1"/>
          </p:cNvPicPr>
          <p:nvPr/>
        </p:nvPicPr>
        <p:blipFill rotWithShape="1">
          <a:blip r:embed="rId2"/>
          <a:srcRect t="4236" b="5393"/>
          <a:stretch/>
        </p:blipFill>
        <p:spPr>
          <a:xfrm>
            <a:off x="-8335" y="1676400"/>
            <a:ext cx="9144000" cy="4648201"/>
          </a:xfrm>
          <a:prstGeom prst="rect">
            <a:avLst/>
          </a:prstGeom>
        </p:spPr>
      </p:pic>
    </p:spTree>
    <p:extLst>
      <p:ext uri="{BB962C8B-B14F-4D97-AF65-F5344CB8AC3E}">
        <p14:creationId xmlns:p14="http://schemas.microsoft.com/office/powerpoint/2010/main" val="2886921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0FDB-3B04-43DF-B4FC-9F8DC14B7982}"/>
              </a:ext>
            </a:extLst>
          </p:cNvPr>
          <p:cNvSpPr>
            <a:spLocks noGrp="1"/>
          </p:cNvSpPr>
          <p:nvPr>
            <p:ph type="title"/>
          </p:nvPr>
        </p:nvSpPr>
        <p:spPr/>
        <p:txBody>
          <a:bodyPr/>
          <a:lstStyle/>
          <a:p>
            <a:r>
              <a:rPr lang="en-IN" dirty="0"/>
              <a:t>Event Sourcing</a:t>
            </a:r>
          </a:p>
        </p:txBody>
      </p:sp>
      <p:pic>
        <p:nvPicPr>
          <p:cNvPr id="4" name="Picture 3">
            <a:extLst>
              <a:ext uri="{FF2B5EF4-FFF2-40B4-BE49-F238E27FC236}">
                <a16:creationId xmlns:a16="http://schemas.microsoft.com/office/drawing/2014/main" id="{0FF12177-77CB-43D4-B538-278E53B87AB5}"/>
              </a:ext>
            </a:extLst>
          </p:cNvPr>
          <p:cNvPicPr>
            <a:picLocks noChangeAspect="1"/>
          </p:cNvPicPr>
          <p:nvPr/>
        </p:nvPicPr>
        <p:blipFill rotWithShape="1">
          <a:blip r:embed="rId2"/>
          <a:srcRect t="2964" b="5185"/>
          <a:stretch/>
        </p:blipFill>
        <p:spPr>
          <a:xfrm>
            <a:off x="0" y="1752600"/>
            <a:ext cx="9144000" cy="4724400"/>
          </a:xfrm>
          <a:prstGeom prst="rect">
            <a:avLst/>
          </a:prstGeom>
        </p:spPr>
      </p:pic>
    </p:spTree>
    <p:extLst>
      <p:ext uri="{BB962C8B-B14F-4D97-AF65-F5344CB8AC3E}">
        <p14:creationId xmlns:p14="http://schemas.microsoft.com/office/powerpoint/2010/main" val="908865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3016D-5B78-44FE-B749-EDDA8491F9B3}"/>
              </a:ext>
            </a:extLst>
          </p:cNvPr>
          <p:cNvSpPr>
            <a:spLocks noGrp="1"/>
          </p:cNvSpPr>
          <p:nvPr>
            <p:ph type="title"/>
          </p:nvPr>
        </p:nvSpPr>
        <p:spPr/>
        <p:txBody>
          <a:bodyPr/>
          <a:lstStyle/>
          <a:p>
            <a:r>
              <a:rPr lang="en-IN" dirty="0"/>
              <a:t>Saga Pattern</a:t>
            </a:r>
          </a:p>
        </p:txBody>
      </p:sp>
      <p:sp>
        <p:nvSpPr>
          <p:cNvPr id="3" name="Content Placeholder 2">
            <a:extLst>
              <a:ext uri="{FF2B5EF4-FFF2-40B4-BE49-F238E27FC236}">
                <a16:creationId xmlns:a16="http://schemas.microsoft.com/office/drawing/2014/main" id="{36606BE1-3F6F-4FF3-A95E-241507BEF102}"/>
              </a:ext>
            </a:extLst>
          </p:cNvPr>
          <p:cNvSpPr>
            <a:spLocks noGrp="1"/>
          </p:cNvSpPr>
          <p:nvPr>
            <p:ph sz="quarter" idx="12"/>
          </p:nvPr>
        </p:nvSpPr>
        <p:spPr/>
        <p:txBody>
          <a:bodyPr/>
          <a:lstStyle/>
          <a:p>
            <a:r>
              <a:rPr lang="en-US" dirty="0"/>
              <a:t>When a business transaction needs to manage data consistency that is spread across multiple </a:t>
            </a:r>
            <a:r>
              <a:rPr lang="en-US" dirty="0" err="1"/>
              <a:t>databases,we</a:t>
            </a:r>
            <a:r>
              <a:rPr lang="en-US" dirty="0"/>
              <a:t> could use Saga pattern. </a:t>
            </a:r>
          </a:p>
          <a:p>
            <a:r>
              <a:rPr lang="en-US" dirty="0"/>
              <a:t>As a part of the Saga pattern, each transaction is orchestrated locally or centrally to execute it entirely and handle the failure/rollback scenario. </a:t>
            </a:r>
          </a:p>
          <a:p>
            <a:r>
              <a:rPr lang="en-US" dirty="0"/>
              <a:t>For instance, if a business transaction needs to handle data related to order and customer service, each of these services produces and listens to each other to handle the transaction.</a:t>
            </a:r>
            <a:endParaRPr lang="en-IN" dirty="0"/>
          </a:p>
        </p:txBody>
      </p:sp>
    </p:spTree>
    <p:extLst>
      <p:ext uri="{BB962C8B-B14F-4D97-AF65-F5344CB8AC3E}">
        <p14:creationId xmlns:p14="http://schemas.microsoft.com/office/powerpoint/2010/main" val="636211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81EB-54CB-4F4D-8284-0FCE7017472F}"/>
              </a:ext>
            </a:extLst>
          </p:cNvPr>
          <p:cNvSpPr>
            <a:spLocks noGrp="1"/>
          </p:cNvSpPr>
          <p:nvPr>
            <p:ph type="title"/>
          </p:nvPr>
        </p:nvSpPr>
        <p:spPr/>
        <p:txBody>
          <a:bodyPr/>
          <a:lstStyle/>
          <a:p>
            <a:r>
              <a:rPr lang="en-IN" dirty="0"/>
              <a:t>UI composition pattern</a:t>
            </a:r>
          </a:p>
        </p:txBody>
      </p:sp>
      <p:sp>
        <p:nvSpPr>
          <p:cNvPr id="3" name="Content Placeholder 2">
            <a:extLst>
              <a:ext uri="{FF2B5EF4-FFF2-40B4-BE49-F238E27FC236}">
                <a16:creationId xmlns:a16="http://schemas.microsoft.com/office/drawing/2014/main" id="{93D1E78D-8F23-4CC5-858E-EA15892503A4}"/>
              </a:ext>
            </a:extLst>
          </p:cNvPr>
          <p:cNvSpPr>
            <a:spLocks noGrp="1"/>
          </p:cNvSpPr>
          <p:nvPr>
            <p:ph sz="quarter" idx="12"/>
          </p:nvPr>
        </p:nvSpPr>
        <p:spPr/>
        <p:txBody>
          <a:bodyPr/>
          <a:lstStyle/>
          <a:p>
            <a:r>
              <a:rPr lang="en-US" dirty="0"/>
              <a:t>The end user interface layer is laid out into various sections, which individually invokes the corresponding microservice asynchronously. </a:t>
            </a:r>
          </a:p>
          <a:p>
            <a:r>
              <a:rPr lang="en-US" dirty="0"/>
              <a:t>Modern user interfaces use single page application (SPA) built by Angular or ReactJS frameworks.</a:t>
            </a:r>
            <a:endParaRPr lang="en-IN" dirty="0"/>
          </a:p>
        </p:txBody>
      </p:sp>
    </p:spTree>
    <p:extLst>
      <p:ext uri="{BB962C8B-B14F-4D97-AF65-F5344CB8AC3E}">
        <p14:creationId xmlns:p14="http://schemas.microsoft.com/office/powerpoint/2010/main" val="1330440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Saga Design Pattern</a:t>
            </a:r>
          </a:p>
        </p:txBody>
      </p:sp>
      <p:pic>
        <p:nvPicPr>
          <p:cNvPr id="1026" name="Picture 2" descr="https://blog.couchbase.com/wp-content/uploads/2018/01/Screen-Shot-2017-12-30-at-1.39.21-PM-1024x6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3024"/>
            <a:ext cx="9144000" cy="55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449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B8056E-F67A-44BF-8A7E-2BFDB7F60B63}"/>
              </a:ext>
            </a:extLst>
          </p:cNvPr>
          <p:cNvSpPr>
            <a:spLocks noGrp="1"/>
          </p:cNvSpPr>
          <p:nvPr>
            <p:ph sz="quarter" idx="12"/>
          </p:nvPr>
        </p:nvSpPr>
        <p:spPr>
          <a:xfrm>
            <a:off x="457201" y="1381124"/>
            <a:ext cx="8382000" cy="5172076"/>
          </a:xfrm>
        </p:spPr>
        <p:txBody>
          <a:bodyPr>
            <a:noAutofit/>
          </a:bodyPr>
          <a:lstStyle/>
          <a:p>
            <a:r>
              <a:rPr lang="en-US" sz="2000" dirty="0"/>
              <a:t>When each service has its own database and a business transaction spans multiple services, how do we ensure data consistency across services? </a:t>
            </a:r>
          </a:p>
          <a:p>
            <a:r>
              <a:rPr lang="en-US" sz="2000" dirty="0"/>
              <a:t>Each request has a compensating request that is executed when the request fails. </a:t>
            </a:r>
          </a:p>
          <a:p>
            <a:r>
              <a:rPr lang="en-US" sz="2000" dirty="0"/>
              <a:t>It can be implemented in two ways:</a:t>
            </a:r>
          </a:p>
          <a:p>
            <a:r>
              <a:rPr lang="en-US" sz="2000" dirty="0"/>
              <a:t>Choreography — When there is no central coordination, each service produces and listens to another service’s events and decides if an action should be taken or not. </a:t>
            </a:r>
          </a:p>
          <a:p>
            <a:r>
              <a:rPr lang="en-US" sz="2000" dirty="0"/>
              <a:t>Choreography is a way of specifying how two or more parties; none of which have any control over the other parties’ processes, or perhaps any visibility of those processes — can coordinate their activities and processes to share information and value. </a:t>
            </a:r>
          </a:p>
          <a:p>
            <a:endParaRPr lang="en-US" sz="2000" dirty="0"/>
          </a:p>
        </p:txBody>
      </p:sp>
      <p:sp>
        <p:nvSpPr>
          <p:cNvPr id="3" name="Title 2">
            <a:extLst>
              <a:ext uri="{FF2B5EF4-FFF2-40B4-BE49-F238E27FC236}">
                <a16:creationId xmlns:a16="http://schemas.microsoft.com/office/drawing/2014/main" id="{D4C23C7E-24AE-4083-9946-75BB4B407630}"/>
              </a:ext>
            </a:extLst>
          </p:cNvPr>
          <p:cNvSpPr>
            <a:spLocks noGrp="1"/>
          </p:cNvSpPr>
          <p:nvPr>
            <p:ph type="title"/>
          </p:nvPr>
        </p:nvSpPr>
        <p:spPr/>
        <p:txBody>
          <a:bodyPr/>
          <a:lstStyle/>
          <a:p>
            <a:r>
              <a:rPr lang="en-IN" dirty="0"/>
              <a:t>Saga Pattern</a:t>
            </a:r>
          </a:p>
        </p:txBody>
      </p:sp>
    </p:spTree>
    <p:extLst>
      <p:ext uri="{BB962C8B-B14F-4D97-AF65-F5344CB8AC3E}">
        <p14:creationId xmlns:p14="http://schemas.microsoft.com/office/powerpoint/2010/main" val="3049612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B8056E-F67A-44BF-8A7E-2BFDB7F60B63}"/>
              </a:ext>
            </a:extLst>
          </p:cNvPr>
          <p:cNvSpPr>
            <a:spLocks noGrp="1"/>
          </p:cNvSpPr>
          <p:nvPr>
            <p:ph sz="quarter" idx="12"/>
          </p:nvPr>
        </p:nvSpPr>
        <p:spPr>
          <a:xfrm>
            <a:off x="457201" y="1381124"/>
            <a:ext cx="8382000" cy="1590676"/>
          </a:xfrm>
        </p:spPr>
        <p:txBody>
          <a:bodyPr>
            <a:noAutofit/>
          </a:bodyPr>
          <a:lstStyle/>
          <a:p>
            <a:r>
              <a:rPr lang="en-US" sz="2000" dirty="0"/>
              <a:t>Use choreography when coordination across domains of control/visibility is required. </a:t>
            </a:r>
          </a:p>
          <a:p>
            <a:r>
              <a:rPr lang="en-US" sz="2000" dirty="0"/>
              <a:t>It dictates acceptable patterns of requests and responses between parties.</a:t>
            </a:r>
          </a:p>
          <a:p>
            <a:endParaRPr lang="en-US" sz="2000" dirty="0"/>
          </a:p>
        </p:txBody>
      </p:sp>
      <p:sp>
        <p:nvSpPr>
          <p:cNvPr id="3" name="Title 2">
            <a:extLst>
              <a:ext uri="{FF2B5EF4-FFF2-40B4-BE49-F238E27FC236}">
                <a16:creationId xmlns:a16="http://schemas.microsoft.com/office/drawing/2014/main" id="{D4C23C7E-24AE-4083-9946-75BB4B407630}"/>
              </a:ext>
            </a:extLst>
          </p:cNvPr>
          <p:cNvSpPr>
            <a:spLocks noGrp="1"/>
          </p:cNvSpPr>
          <p:nvPr>
            <p:ph type="title"/>
          </p:nvPr>
        </p:nvSpPr>
        <p:spPr/>
        <p:txBody>
          <a:bodyPr/>
          <a:lstStyle/>
          <a:p>
            <a:r>
              <a:rPr lang="en-IN" dirty="0"/>
              <a:t>Saga Pattern</a:t>
            </a:r>
          </a:p>
        </p:txBody>
      </p:sp>
      <p:pic>
        <p:nvPicPr>
          <p:cNvPr id="11266" name="Picture 2">
            <a:extLst>
              <a:ext uri="{FF2B5EF4-FFF2-40B4-BE49-F238E27FC236}">
                <a16:creationId xmlns:a16="http://schemas.microsoft.com/office/drawing/2014/main" id="{4DA2CD87-4D37-4753-99F9-4E42BC60F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75373"/>
            <a:ext cx="5267325" cy="350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20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B8056E-F67A-44BF-8A7E-2BFDB7F60B63}"/>
              </a:ext>
            </a:extLst>
          </p:cNvPr>
          <p:cNvSpPr>
            <a:spLocks noGrp="1"/>
          </p:cNvSpPr>
          <p:nvPr>
            <p:ph sz="quarter" idx="12"/>
          </p:nvPr>
        </p:nvSpPr>
        <p:spPr>
          <a:xfrm>
            <a:off x="457201" y="1381124"/>
            <a:ext cx="8382000" cy="4867276"/>
          </a:xfrm>
        </p:spPr>
        <p:txBody>
          <a:bodyPr>
            <a:noAutofit/>
          </a:bodyPr>
          <a:lstStyle/>
          <a:p>
            <a:r>
              <a:rPr lang="en-US" dirty="0"/>
              <a:t>Orchestration — An orchestrator (object) takes responsibility for a saga’s decision making and sequencing business logic. </a:t>
            </a:r>
          </a:p>
          <a:p>
            <a:r>
              <a:rPr lang="en-US" dirty="0"/>
              <a:t>when you have control over all the actors in a process. when they’re all in one domain of control and you can control the flow of activities. </a:t>
            </a:r>
          </a:p>
          <a:p>
            <a:r>
              <a:rPr lang="en-US" dirty="0"/>
              <a:t>This is, of course, most often when you’re specifying a business process that will be enacted inside one organization that you have control over.</a:t>
            </a:r>
            <a:endParaRPr lang="en-US" sz="2000" dirty="0"/>
          </a:p>
        </p:txBody>
      </p:sp>
      <p:sp>
        <p:nvSpPr>
          <p:cNvPr id="3" name="Title 2">
            <a:extLst>
              <a:ext uri="{FF2B5EF4-FFF2-40B4-BE49-F238E27FC236}">
                <a16:creationId xmlns:a16="http://schemas.microsoft.com/office/drawing/2014/main" id="{D4C23C7E-24AE-4083-9946-75BB4B407630}"/>
              </a:ext>
            </a:extLst>
          </p:cNvPr>
          <p:cNvSpPr>
            <a:spLocks noGrp="1"/>
          </p:cNvSpPr>
          <p:nvPr>
            <p:ph type="title"/>
          </p:nvPr>
        </p:nvSpPr>
        <p:spPr/>
        <p:txBody>
          <a:bodyPr/>
          <a:lstStyle/>
          <a:p>
            <a:r>
              <a:rPr lang="en-IN" dirty="0"/>
              <a:t>Saga Pattern  Command Orchestration</a:t>
            </a:r>
          </a:p>
        </p:txBody>
      </p:sp>
    </p:spTree>
    <p:extLst>
      <p:ext uri="{BB962C8B-B14F-4D97-AF65-F5344CB8AC3E}">
        <p14:creationId xmlns:p14="http://schemas.microsoft.com/office/powerpoint/2010/main" val="3678027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C23C7E-24AE-4083-9946-75BB4B407630}"/>
              </a:ext>
            </a:extLst>
          </p:cNvPr>
          <p:cNvSpPr>
            <a:spLocks noGrp="1"/>
          </p:cNvSpPr>
          <p:nvPr>
            <p:ph type="title"/>
          </p:nvPr>
        </p:nvSpPr>
        <p:spPr/>
        <p:txBody>
          <a:bodyPr/>
          <a:lstStyle/>
          <a:p>
            <a:r>
              <a:rPr lang="en-IN" dirty="0"/>
              <a:t>Saga Pattern Command Orchestration</a:t>
            </a:r>
          </a:p>
        </p:txBody>
      </p:sp>
      <p:pic>
        <p:nvPicPr>
          <p:cNvPr id="1026" name="Picture 2" descr="Command/Orchestration flow">
            <a:extLst>
              <a:ext uri="{FF2B5EF4-FFF2-40B4-BE49-F238E27FC236}">
                <a16:creationId xmlns:a16="http://schemas.microsoft.com/office/drawing/2014/main" id="{F935549B-04C7-4F25-BC89-581CD634D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447800"/>
            <a:ext cx="8244639" cy="504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185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C23C7E-24AE-4083-9946-75BB4B407630}"/>
              </a:ext>
            </a:extLst>
          </p:cNvPr>
          <p:cNvSpPr>
            <a:spLocks noGrp="1"/>
          </p:cNvSpPr>
          <p:nvPr>
            <p:ph type="title"/>
          </p:nvPr>
        </p:nvSpPr>
        <p:spPr/>
        <p:txBody>
          <a:bodyPr/>
          <a:lstStyle/>
          <a:p>
            <a:r>
              <a:rPr lang="en-IN" dirty="0"/>
              <a:t>Saga Pattern Command Orchestration</a:t>
            </a:r>
          </a:p>
        </p:txBody>
      </p:sp>
      <p:pic>
        <p:nvPicPr>
          <p:cNvPr id="2050" name="Picture 2">
            <a:extLst>
              <a:ext uri="{FF2B5EF4-FFF2-40B4-BE49-F238E27FC236}">
                <a16:creationId xmlns:a16="http://schemas.microsoft.com/office/drawing/2014/main" id="{7F48524C-1230-4C52-B1DB-0B9CBFD2D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09" y="1676400"/>
            <a:ext cx="7467600" cy="47572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65AE23-AA78-4E0E-A51C-4151CA107273}"/>
              </a:ext>
            </a:extLst>
          </p:cNvPr>
          <p:cNvSpPr txBox="1"/>
          <p:nvPr/>
        </p:nvSpPr>
        <p:spPr>
          <a:xfrm flipH="1">
            <a:off x="6827519" y="4648200"/>
            <a:ext cx="1680172" cy="369332"/>
          </a:xfrm>
          <a:prstGeom prst="rect">
            <a:avLst/>
          </a:prstGeom>
          <a:noFill/>
        </p:spPr>
        <p:txBody>
          <a:bodyPr wrap="square" rtlCol="0">
            <a:spAutoFit/>
          </a:bodyPr>
          <a:lstStyle/>
          <a:p>
            <a:pPr algn="ctr"/>
            <a:r>
              <a:rPr lang="en-IN" b="1" dirty="0">
                <a:solidFill>
                  <a:srgbClr val="FF0000"/>
                </a:solidFill>
              </a:rPr>
              <a:t>Roll back</a:t>
            </a:r>
          </a:p>
        </p:txBody>
      </p:sp>
    </p:spTree>
    <p:extLst>
      <p:ext uri="{BB962C8B-B14F-4D97-AF65-F5344CB8AC3E}">
        <p14:creationId xmlns:p14="http://schemas.microsoft.com/office/powerpoint/2010/main" val="2769491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Saga Pattern</a:t>
            </a:r>
          </a:p>
        </p:txBody>
      </p:sp>
      <p:pic>
        <p:nvPicPr>
          <p:cNvPr id="3074" name="Picture 2" descr="https://cdn-images-1.medium.com/max/1600/1*eCBBG3GQdJErCGE46XaLLg.png"/>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600199" y="1737732"/>
            <a:ext cx="6183643"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004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Saga Pattern</a:t>
            </a:r>
          </a:p>
        </p:txBody>
      </p:sp>
      <p:pic>
        <p:nvPicPr>
          <p:cNvPr id="5122" name="Picture 2" descr="https://cdn-images-1.medium.com/max/1600/1*zV1tgxZIMguU8Giw2OqX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799"/>
            <a:ext cx="64770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739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Saga Pattern</a:t>
            </a:r>
          </a:p>
        </p:txBody>
      </p:sp>
      <p:pic>
        <p:nvPicPr>
          <p:cNvPr id="6146" name="Picture 2" descr="https://cdn-images-1.medium.com/max/1600/1*RzeDuPrhfHPHp0VRifze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045" y="2590800"/>
            <a:ext cx="685124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878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8148"/>
          <a:stretch/>
        </p:blipFill>
        <p:spPr>
          <a:xfrm>
            <a:off x="-21566" y="1371600"/>
            <a:ext cx="9144000" cy="4724400"/>
          </a:xfrm>
          <a:prstGeom prst="rect">
            <a:avLst/>
          </a:prstGeom>
        </p:spPr>
      </p:pic>
    </p:spTree>
    <p:extLst>
      <p:ext uri="{BB962C8B-B14F-4D97-AF65-F5344CB8AC3E}">
        <p14:creationId xmlns:p14="http://schemas.microsoft.com/office/powerpoint/2010/main" val="233624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B2920-9217-474A-991F-D93C7ED3E7EB}"/>
              </a:ext>
            </a:extLst>
          </p:cNvPr>
          <p:cNvSpPr>
            <a:spLocks noGrp="1"/>
          </p:cNvSpPr>
          <p:nvPr>
            <p:ph sz="quarter" idx="12"/>
          </p:nvPr>
        </p:nvSpPr>
        <p:spPr/>
        <p:txBody>
          <a:bodyPr/>
          <a:lstStyle/>
          <a:p>
            <a:r>
              <a:rPr lang="en-US" dirty="0"/>
              <a:t>Instead of creating a general-purpose microservice, we can design a microservice and its response specifically for the client agents (such as desktop browsers, mobile devices etc.). </a:t>
            </a:r>
          </a:p>
          <a:p>
            <a:r>
              <a:rPr lang="en-US" dirty="0"/>
              <a:t>This tight coupling of client agents with the corresponding backend service helps us to efficiently create response data.</a:t>
            </a:r>
            <a:endParaRPr lang="en-IN" dirty="0"/>
          </a:p>
        </p:txBody>
      </p:sp>
      <p:sp>
        <p:nvSpPr>
          <p:cNvPr id="3" name="Title 2">
            <a:extLst>
              <a:ext uri="{FF2B5EF4-FFF2-40B4-BE49-F238E27FC236}">
                <a16:creationId xmlns:a16="http://schemas.microsoft.com/office/drawing/2014/main" id="{2B1C1749-22EB-4D66-8D5A-485F9A1F07EB}"/>
              </a:ext>
            </a:extLst>
          </p:cNvPr>
          <p:cNvSpPr>
            <a:spLocks noGrp="1"/>
          </p:cNvSpPr>
          <p:nvPr>
            <p:ph type="title"/>
          </p:nvPr>
        </p:nvSpPr>
        <p:spPr/>
        <p:txBody>
          <a:bodyPr/>
          <a:lstStyle/>
          <a:p>
            <a:r>
              <a:rPr lang="en-US" dirty="0"/>
              <a:t>Backend for frontend</a:t>
            </a:r>
            <a:endParaRPr lang="en-IN" dirty="0"/>
          </a:p>
        </p:txBody>
      </p:sp>
    </p:spTree>
    <p:extLst>
      <p:ext uri="{BB962C8B-B14F-4D97-AF65-F5344CB8AC3E}">
        <p14:creationId xmlns:p14="http://schemas.microsoft.com/office/powerpoint/2010/main" val="2864451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7495F8-C0AC-4DD9-893A-464F639F0373}"/>
              </a:ext>
            </a:extLst>
          </p:cNvPr>
          <p:cNvSpPr>
            <a:spLocks noGrp="1"/>
          </p:cNvSpPr>
          <p:nvPr>
            <p:ph sz="quarter" idx="12"/>
          </p:nvPr>
        </p:nvSpPr>
        <p:spPr/>
        <p:txBody>
          <a:bodyPr/>
          <a:lstStyle/>
          <a:p>
            <a:r>
              <a:rPr lang="en-US" dirty="0"/>
              <a:t>Events/Choreography: When there is no central coordination, each service produces and listen to other service’s events and decides if an action should be taken or not.</a:t>
            </a:r>
          </a:p>
          <a:p>
            <a:r>
              <a:rPr lang="en-US" dirty="0"/>
              <a:t>In the orchestration approach, we define a new service with the sole responsibility of telling each participant what to do and when. The saga pattern orchestrator communicates with each service in a command/reply style telling them what operation should be performed.</a:t>
            </a:r>
            <a:endParaRPr lang="en-IN" dirty="0"/>
          </a:p>
        </p:txBody>
      </p:sp>
      <p:sp>
        <p:nvSpPr>
          <p:cNvPr id="3" name="Title 2"/>
          <p:cNvSpPr>
            <a:spLocks noGrp="1"/>
          </p:cNvSpPr>
          <p:nvPr>
            <p:ph type="title"/>
          </p:nvPr>
        </p:nvSpPr>
        <p:spPr/>
        <p:txBody>
          <a:bodyPr/>
          <a:lstStyle/>
          <a:p>
            <a:r>
              <a:rPr lang="en-IN" dirty="0"/>
              <a:t>Saga Design Pattern</a:t>
            </a:r>
          </a:p>
        </p:txBody>
      </p:sp>
    </p:spTree>
    <p:extLst>
      <p:ext uri="{BB962C8B-B14F-4D97-AF65-F5344CB8AC3E}">
        <p14:creationId xmlns:p14="http://schemas.microsoft.com/office/powerpoint/2010/main" val="266693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Event Choreography</a:t>
            </a:r>
          </a:p>
        </p:txBody>
      </p:sp>
      <p:pic>
        <p:nvPicPr>
          <p:cNvPr id="2050" name="Picture 2" descr="https://blog.couchbase.com/wp-content/uploads/2018/01/Screen-Shot-2018-01-09-at-6.13.39-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38820"/>
            <a:ext cx="6553200" cy="529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045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Event Choreography</a:t>
            </a:r>
          </a:p>
        </p:txBody>
      </p:sp>
      <p:pic>
        <p:nvPicPr>
          <p:cNvPr id="1026" name="Picture 2" descr="https://dzone.com/storage/temp/9624242-decentrializ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524000"/>
            <a:ext cx="8601075" cy="492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21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Difficult to maintain: Due to the decentralized solution, the business flow is spreading across multiple services. Any business change to the process flow will lead to changes in multiple services.</a:t>
            </a:r>
          </a:p>
          <a:p>
            <a:r>
              <a:rPr lang="en-US" dirty="0"/>
              <a:t>Difficult to manage: The runtime state of the process instance is stored separately.</a:t>
            </a:r>
          </a:p>
          <a:p>
            <a:r>
              <a:rPr lang="en-US" dirty="0"/>
              <a:t>Difficult to rollback: The business process is choreographed by multiple services which leave the transaction’s ACID becomes extremely difficult.</a:t>
            </a:r>
          </a:p>
          <a:p>
            <a:endParaRPr lang="en-IN" dirty="0"/>
          </a:p>
        </p:txBody>
      </p:sp>
      <p:sp>
        <p:nvSpPr>
          <p:cNvPr id="3" name="Title 2"/>
          <p:cNvSpPr>
            <a:spLocks noGrp="1"/>
          </p:cNvSpPr>
          <p:nvPr>
            <p:ph type="title"/>
          </p:nvPr>
        </p:nvSpPr>
        <p:spPr/>
        <p:txBody>
          <a:bodyPr/>
          <a:lstStyle/>
          <a:p>
            <a:r>
              <a:rPr lang="en-IN" dirty="0"/>
              <a:t>Event-Driven Service Choreography</a:t>
            </a:r>
            <a:br>
              <a:rPr lang="en-IN" dirty="0"/>
            </a:br>
            <a:endParaRPr lang="en-IN" dirty="0"/>
          </a:p>
        </p:txBody>
      </p:sp>
    </p:spTree>
    <p:extLst>
      <p:ext uri="{BB962C8B-B14F-4D97-AF65-F5344CB8AC3E}">
        <p14:creationId xmlns:p14="http://schemas.microsoft.com/office/powerpoint/2010/main" val="2378375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Centralized Service Orchestration</a:t>
            </a:r>
          </a:p>
        </p:txBody>
      </p:sp>
      <p:pic>
        <p:nvPicPr>
          <p:cNvPr id="2050" name="Picture 2" descr="https://dzone.com/storage/temp/9603210-orchestr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47" y="1828800"/>
            <a:ext cx="8836453"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35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Easy to maintain: the business flow is modeled as graphical BPMN process in a centralized orchestration microservice. The standard Business Process Model and Notation (BPMN) grants the businesses with the capability of understanding their internal business procedures in a graphical notation.  Furthermore, organizations can better communicate and report these procedures in a standard manner. Any further changes to the process flow will be mitigated by implementing the workflow diagrams.</a:t>
            </a:r>
          </a:p>
          <a:p>
            <a:r>
              <a:rPr lang="en-US" dirty="0"/>
              <a:t>Easy to manage: BPMN process engine keeps track of all process instances, their state, audit and statistics information.</a:t>
            </a:r>
          </a:p>
          <a:p>
            <a:r>
              <a:rPr lang="en-US" dirty="0"/>
              <a:t>Easy to rollback: Transaction's ACID can be guaranteed by the compensation flow as the BPMN out-of-the-box feature.</a:t>
            </a:r>
          </a:p>
          <a:p>
            <a:endParaRPr lang="en-IN" dirty="0"/>
          </a:p>
        </p:txBody>
      </p:sp>
      <p:sp>
        <p:nvSpPr>
          <p:cNvPr id="3" name="Title 2"/>
          <p:cNvSpPr>
            <a:spLocks noGrp="1"/>
          </p:cNvSpPr>
          <p:nvPr>
            <p:ph type="title"/>
          </p:nvPr>
        </p:nvSpPr>
        <p:spPr/>
        <p:txBody>
          <a:bodyPr/>
          <a:lstStyle/>
          <a:p>
            <a:r>
              <a:rPr lang="en-IN" dirty="0"/>
              <a:t>Centralized Service Orchestration</a:t>
            </a:r>
          </a:p>
        </p:txBody>
      </p:sp>
    </p:spTree>
    <p:extLst>
      <p:ext uri="{BB962C8B-B14F-4D97-AF65-F5344CB8AC3E}">
        <p14:creationId xmlns:p14="http://schemas.microsoft.com/office/powerpoint/2010/main" val="882503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Tight-coupling: The orchestration pattern must build and maintain a point-to-point connection between the services. Point-to-point means that one service calls the API of another service which results in a mesh of communication paths between all services. Integrating, changing or removing services from the service repository will be a hard task since you must be aware of each connection between the services.</a:t>
            </a:r>
          </a:p>
          <a:p>
            <a:r>
              <a:rPr lang="en-US" dirty="0"/>
              <a:t>Complexity in building service adapters: Orchestration service need to develop adapters to the peer services, which must maintain all details of the service communications, such as service location, service interfaces, and data model translation. Whenever a peer service changes, the adapter will be impacted.</a:t>
            </a:r>
          </a:p>
          <a:p>
            <a:endParaRPr lang="en-IN" dirty="0"/>
          </a:p>
        </p:txBody>
      </p:sp>
      <p:sp>
        <p:nvSpPr>
          <p:cNvPr id="3" name="Title 2"/>
          <p:cNvSpPr>
            <a:spLocks noGrp="1"/>
          </p:cNvSpPr>
          <p:nvPr>
            <p:ph type="title"/>
          </p:nvPr>
        </p:nvSpPr>
        <p:spPr/>
        <p:txBody>
          <a:bodyPr/>
          <a:lstStyle/>
          <a:p>
            <a:r>
              <a:rPr lang="en-IN" dirty="0"/>
              <a:t>Centralized Service Orchestration</a:t>
            </a:r>
          </a:p>
        </p:txBody>
      </p:sp>
    </p:spTree>
    <p:extLst>
      <p:ext uri="{BB962C8B-B14F-4D97-AF65-F5344CB8AC3E}">
        <p14:creationId xmlns:p14="http://schemas.microsoft.com/office/powerpoint/2010/main" val="2608349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Centralized Service Orchestration</a:t>
            </a:r>
          </a:p>
        </p:txBody>
      </p:sp>
      <p:pic>
        <p:nvPicPr>
          <p:cNvPr id="3074" name="Picture 2" descr="https://dzone.com/storage/temp/9626910-eventdriv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991600" cy="519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747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DBC541-7F75-49B4-B932-C7DC00517187}"/>
              </a:ext>
            </a:extLst>
          </p:cNvPr>
          <p:cNvSpPr>
            <a:spLocks noGrp="1"/>
          </p:cNvSpPr>
          <p:nvPr>
            <p:ph type="title"/>
          </p:nvPr>
        </p:nvSpPr>
        <p:spPr/>
        <p:txBody>
          <a:bodyPr/>
          <a:lstStyle/>
          <a:p>
            <a:r>
              <a:rPr lang="en-IN" dirty="0"/>
              <a:t>Saga Pattern</a:t>
            </a:r>
          </a:p>
        </p:txBody>
      </p:sp>
      <p:pic>
        <p:nvPicPr>
          <p:cNvPr id="1026" name="Picture 2">
            <a:extLst>
              <a:ext uri="{FF2B5EF4-FFF2-40B4-BE49-F238E27FC236}">
                <a16:creationId xmlns:a16="http://schemas.microsoft.com/office/drawing/2014/main" id="{E621E03D-AA60-45CE-B75B-02CA56A7D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321570"/>
            <a:ext cx="9144000" cy="553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8819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E0C779-F02D-4C65-B9B5-02C3E8D8B310}"/>
              </a:ext>
            </a:extLst>
          </p:cNvPr>
          <p:cNvSpPr>
            <a:spLocks noGrp="1"/>
          </p:cNvSpPr>
          <p:nvPr>
            <p:ph sz="quarter" idx="12"/>
          </p:nvPr>
        </p:nvSpPr>
        <p:spPr/>
        <p:txBody>
          <a:bodyPr/>
          <a:lstStyle/>
          <a:p>
            <a:r>
              <a:rPr lang="en-IN" dirty="0"/>
              <a:t>Order Service</a:t>
            </a:r>
          </a:p>
          <a:p>
            <a:r>
              <a:rPr lang="en-IN" dirty="0"/>
              <a:t>Payment Service</a:t>
            </a:r>
          </a:p>
          <a:p>
            <a:r>
              <a:rPr lang="en-IN" dirty="0"/>
              <a:t>Shipping Service</a:t>
            </a:r>
          </a:p>
          <a:p>
            <a:r>
              <a:rPr lang="en-IN" dirty="0"/>
              <a:t>Core-APIs – Integration glue</a:t>
            </a:r>
          </a:p>
          <a:p>
            <a:r>
              <a:rPr lang="en-US" dirty="0"/>
              <a:t>Axon Server – Axon Server is part of the Axon Platform.</a:t>
            </a:r>
            <a:endParaRPr lang="en-IN" dirty="0"/>
          </a:p>
        </p:txBody>
      </p:sp>
      <p:sp>
        <p:nvSpPr>
          <p:cNvPr id="3" name="Title 2">
            <a:extLst>
              <a:ext uri="{FF2B5EF4-FFF2-40B4-BE49-F238E27FC236}">
                <a16:creationId xmlns:a16="http://schemas.microsoft.com/office/drawing/2014/main" id="{31DBC541-7F75-49B4-B932-C7DC00517187}"/>
              </a:ext>
            </a:extLst>
          </p:cNvPr>
          <p:cNvSpPr>
            <a:spLocks noGrp="1"/>
          </p:cNvSpPr>
          <p:nvPr>
            <p:ph type="title"/>
          </p:nvPr>
        </p:nvSpPr>
        <p:spPr/>
        <p:txBody>
          <a:bodyPr/>
          <a:lstStyle/>
          <a:p>
            <a:r>
              <a:rPr lang="en-IN" dirty="0"/>
              <a:t>High-Level Components</a:t>
            </a:r>
          </a:p>
        </p:txBody>
      </p:sp>
    </p:spTree>
    <p:extLst>
      <p:ext uri="{BB962C8B-B14F-4D97-AF65-F5344CB8AC3E}">
        <p14:creationId xmlns:p14="http://schemas.microsoft.com/office/powerpoint/2010/main" val="339106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18EFE5-264B-4E17-91F4-F7BB8A95BAF6}"/>
              </a:ext>
            </a:extLst>
          </p:cNvPr>
          <p:cNvSpPr>
            <a:spLocks noGrp="1"/>
          </p:cNvSpPr>
          <p:nvPr>
            <p:ph sz="quarter" idx="12"/>
          </p:nvPr>
        </p:nvSpPr>
        <p:spPr/>
        <p:txBody>
          <a:bodyPr/>
          <a:lstStyle/>
          <a:p>
            <a:r>
              <a:rPr lang="en-US" dirty="0"/>
              <a:t>The API gateway is responsible for request routing.</a:t>
            </a:r>
          </a:p>
          <a:p>
            <a:r>
              <a:rPr lang="en-US" dirty="0"/>
              <a:t>An API gateway implements some API operations by routing requests to the corresponding service. </a:t>
            </a:r>
          </a:p>
          <a:p>
            <a:r>
              <a:rPr lang="en-US" dirty="0"/>
              <a:t>When it receives a request, the API gateway consults a routing map that specifies which service to route the request to. </a:t>
            </a:r>
          </a:p>
          <a:p>
            <a:r>
              <a:rPr lang="en-US" dirty="0"/>
              <a:t>A routing map might, for example, map an HTTP method and path to the HTTP URL of service. </a:t>
            </a:r>
          </a:p>
          <a:p>
            <a:r>
              <a:rPr lang="en-US" dirty="0"/>
              <a:t>This function is identical to the reverse proxying features provided by web servers such as NGINX.</a:t>
            </a:r>
            <a:endParaRPr lang="en-IN" dirty="0"/>
          </a:p>
        </p:txBody>
      </p:sp>
      <p:sp>
        <p:nvSpPr>
          <p:cNvPr id="3" name="Title 2">
            <a:extLst>
              <a:ext uri="{FF2B5EF4-FFF2-40B4-BE49-F238E27FC236}">
                <a16:creationId xmlns:a16="http://schemas.microsoft.com/office/drawing/2014/main" id="{A6FD494D-BA3E-415F-9AFC-D0EBFCEF0A5C}"/>
              </a:ext>
            </a:extLst>
          </p:cNvPr>
          <p:cNvSpPr>
            <a:spLocks noGrp="1"/>
          </p:cNvSpPr>
          <p:nvPr>
            <p:ph type="title"/>
          </p:nvPr>
        </p:nvSpPr>
        <p:spPr/>
        <p:txBody>
          <a:bodyPr/>
          <a:lstStyle/>
          <a:p>
            <a:r>
              <a:rPr lang="en-IN" dirty="0"/>
              <a:t>Gateway Routing Pattern</a:t>
            </a:r>
          </a:p>
        </p:txBody>
      </p:sp>
    </p:spTree>
    <p:extLst>
      <p:ext uri="{BB962C8B-B14F-4D97-AF65-F5344CB8AC3E}">
        <p14:creationId xmlns:p14="http://schemas.microsoft.com/office/powerpoint/2010/main" val="31354367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14475E-7580-40FF-851E-D4C3CA00A9E3}"/>
              </a:ext>
            </a:extLst>
          </p:cNvPr>
          <p:cNvSpPr>
            <a:spLocks noGrp="1"/>
          </p:cNvSpPr>
          <p:nvPr>
            <p:ph type="body" sz="quarter" idx="10"/>
          </p:nvPr>
        </p:nvSpPr>
        <p:spPr>
          <a:xfrm>
            <a:off x="685800" y="2819400"/>
            <a:ext cx="8228013" cy="670326"/>
          </a:xfrm>
        </p:spPr>
        <p:txBody>
          <a:bodyPr/>
          <a:lstStyle/>
          <a:p>
            <a:r>
              <a:rPr lang="en-IN" dirty="0"/>
              <a:t>Observability Pattern</a:t>
            </a:r>
          </a:p>
        </p:txBody>
      </p:sp>
    </p:spTree>
    <p:extLst>
      <p:ext uri="{BB962C8B-B14F-4D97-AF65-F5344CB8AC3E}">
        <p14:creationId xmlns:p14="http://schemas.microsoft.com/office/powerpoint/2010/main" val="2026426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E876A7-3E17-44F6-8656-C6EB1EBB5F16}"/>
              </a:ext>
            </a:extLst>
          </p:cNvPr>
          <p:cNvSpPr>
            <a:spLocks noGrp="1"/>
          </p:cNvSpPr>
          <p:nvPr>
            <p:ph sz="quarter" idx="12"/>
          </p:nvPr>
        </p:nvSpPr>
        <p:spPr/>
        <p:txBody>
          <a:bodyPr/>
          <a:lstStyle/>
          <a:p>
            <a:r>
              <a:rPr lang="en-US" dirty="0"/>
              <a:t>Since microservices are deployed into individual containers, the logs generated by each of the containers (</a:t>
            </a:r>
            <a:r>
              <a:rPr lang="en-US" dirty="0" err="1"/>
              <a:t>a.k.a</a:t>
            </a:r>
            <a:r>
              <a:rPr lang="en-US" dirty="0"/>
              <a:t> pods) need to be aggregated to create a centralized log repository. </a:t>
            </a:r>
          </a:p>
          <a:p>
            <a:r>
              <a:rPr lang="en-US" dirty="0"/>
              <a:t>Microservices can log to standard output or to a log file. </a:t>
            </a:r>
          </a:p>
          <a:p>
            <a:r>
              <a:rPr lang="en-US" dirty="0"/>
              <a:t>The log management systems such as Splunk or Kibana can aggregate the log stream in real time to a centralized log repository and we can query the real-time logs.</a:t>
            </a:r>
            <a:endParaRPr lang="en-IN" dirty="0"/>
          </a:p>
        </p:txBody>
      </p:sp>
      <p:sp>
        <p:nvSpPr>
          <p:cNvPr id="3" name="Title 2">
            <a:extLst>
              <a:ext uri="{FF2B5EF4-FFF2-40B4-BE49-F238E27FC236}">
                <a16:creationId xmlns:a16="http://schemas.microsoft.com/office/drawing/2014/main" id="{92EA22C1-48A7-4CB0-8E86-B235F25DC944}"/>
              </a:ext>
            </a:extLst>
          </p:cNvPr>
          <p:cNvSpPr>
            <a:spLocks noGrp="1"/>
          </p:cNvSpPr>
          <p:nvPr>
            <p:ph type="title"/>
          </p:nvPr>
        </p:nvSpPr>
        <p:spPr/>
        <p:txBody>
          <a:bodyPr/>
          <a:lstStyle/>
          <a:p>
            <a:r>
              <a:rPr lang="en-IN" dirty="0"/>
              <a:t>Log Aggregation</a:t>
            </a:r>
          </a:p>
        </p:txBody>
      </p:sp>
    </p:spTree>
    <p:extLst>
      <p:ext uri="{BB962C8B-B14F-4D97-AF65-F5344CB8AC3E}">
        <p14:creationId xmlns:p14="http://schemas.microsoft.com/office/powerpoint/2010/main" val="1268368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4200D9-C27E-4673-9CD6-A0124570F461}"/>
              </a:ext>
            </a:extLst>
          </p:cNvPr>
          <p:cNvSpPr>
            <a:spLocks noGrp="1"/>
          </p:cNvSpPr>
          <p:nvPr>
            <p:ph sz="quarter" idx="12"/>
          </p:nvPr>
        </p:nvSpPr>
        <p:spPr/>
        <p:txBody>
          <a:bodyPr/>
          <a:lstStyle/>
          <a:p>
            <a:r>
              <a:rPr lang="en-US" dirty="0"/>
              <a:t>Performance monitoring services such as Prometheus, AppDynamics and </a:t>
            </a:r>
            <a:r>
              <a:rPr lang="en-US" dirty="0" err="1"/>
              <a:t>NewRelic</a:t>
            </a:r>
            <a:r>
              <a:rPr lang="en-US" dirty="0"/>
              <a:t> can be used to monitor the performance metrics of microservices. </a:t>
            </a:r>
          </a:p>
          <a:p>
            <a:r>
              <a:rPr lang="en-US" dirty="0"/>
              <a:t>The performance metrics are depicted visually and we can configure the performance thresholds and notification triggers.</a:t>
            </a:r>
            <a:endParaRPr lang="en-IN" dirty="0"/>
          </a:p>
        </p:txBody>
      </p:sp>
      <p:sp>
        <p:nvSpPr>
          <p:cNvPr id="3" name="Title 2">
            <a:extLst>
              <a:ext uri="{FF2B5EF4-FFF2-40B4-BE49-F238E27FC236}">
                <a16:creationId xmlns:a16="http://schemas.microsoft.com/office/drawing/2014/main" id="{9BF217DB-3A6E-45C9-8AF4-048DAB5CB2A4}"/>
              </a:ext>
            </a:extLst>
          </p:cNvPr>
          <p:cNvSpPr>
            <a:spLocks noGrp="1"/>
          </p:cNvSpPr>
          <p:nvPr>
            <p:ph type="title"/>
          </p:nvPr>
        </p:nvSpPr>
        <p:spPr/>
        <p:txBody>
          <a:bodyPr/>
          <a:lstStyle/>
          <a:p>
            <a:r>
              <a:rPr lang="en-IN" dirty="0"/>
              <a:t>Performance Metrics</a:t>
            </a:r>
          </a:p>
        </p:txBody>
      </p:sp>
    </p:spTree>
    <p:extLst>
      <p:ext uri="{BB962C8B-B14F-4D97-AF65-F5344CB8AC3E}">
        <p14:creationId xmlns:p14="http://schemas.microsoft.com/office/powerpoint/2010/main" val="457498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C25C79-F4B0-4248-9F3A-0609B0C59332}"/>
              </a:ext>
            </a:extLst>
          </p:cNvPr>
          <p:cNvSpPr>
            <a:spLocks noGrp="1"/>
          </p:cNvSpPr>
          <p:nvPr>
            <p:ph sz="quarter" idx="12"/>
          </p:nvPr>
        </p:nvSpPr>
        <p:spPr/>
        <p:txBody>
          <a:bodyPr/>
          <a:lstStyle/>
          <a:p>
            <a:r>
              <a:rPr lang="en-US" dirty="0"/>
              <a:t>When the request flows across various layers and microservices, it is necessary to trace the request end-to-end for error handling and for performance troubleshooting scenarios. </a:t>
            </a:r>
          </a:p>
          <a:p>
            <a:r>
              <a:rPr lang="en-US" dirty="0"/>
              <a:t>In distributed tracking, we create a unique request ID (such as x-request-id) that is passed across all layers and microservices and logged for troubleshooting purposes.</a:t>
            </a:r>
            <a:endParaRPr lang="en-IN" dirty="0"/>
          </a:p>
        </p:txBody>
      </p:sp>
      <p:sp>
        <p:nvSpPr>
          <p:cNvPr id="3" name="Title 2">
            <a:extLst>
              <a:ext uri="{FF2B5EF4-FFF2-40B4-BE49-F238E27FC236}">
                <a16:creationId xmlns:a16="http://schemas.microsoft.com/office/drawing/2014/main" id="{B9620223-F747-48C9-9C2E-1CEBA446106B}"/>
              </a:ext>
            </a:extLst>
          </p:cNvPr>
          <p:cNvSpPr>
            <a:spLocks noGrp="1"/>
          </p:cNvSpPr>
          <p:nvPr>
            <p:ph type="title"/>
          </p:nvPr>
        </p:nvSpPr>
        <p:spPr/>
        <p:txBody>
          <a:bodyPr/>
          <a:lstStyle/>
          <a:p>
            <a:r>
              <a:rPr lang="en-IN" dirty="0"/>
              <a:t>Distributed Tracing</a:t>
            </a:r>
          </a:p>
        </p:txBody>
      </p:sp>
    </p:spTree>
    <p:extLst>
      <p:ext uri="{BB962C8B-B14F-4D97-AF65-F5344CB8AC3E}">
        <p14:creationId xmlns:p14="http://schemas.microsoft.com/office/powerpoint/2010/main" val="3370326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4A387C-B4F8-4178-90C7-7D35DC03685D}"/>
              </a:ext>
            </a:extLst>
          </p:cNvPr>
          <p:cNvSpPr>
            <a:spLocks noGrp="1"/>
          </p:cNvSpPr>
          <p:nvPr>
            <p:ph sz="quarter" idx="12"/>
          </p:nvPr>
        </p:nvSpPr>
        <p:spPr/>
        <p:txBody>
          <a:bodyPr/>
          <a:lstStyle/>
          <a:p>
            <a:r>
              <a:rPr lang="en-US" dirty="0"/>
              <a:t>In order to properly distribute the load and route the traffic accordingly, each microservice has to publish health check endpoint (such as /health) that provides the status of the overall health of the service.</a:t>
            </a:r>
          </a:p>
          <a:p>
            <a:r>
              <a:rPr lang="en-US" dirty="0"/>
              <a:t>The health check service should check the status of dependent systems (such as databases, storage systems) and host connectivity to provide the overall health status of the service.</a:t>
            </a:r>
            <a:endParaRPr lang="en-IN" dirty="0"/>
          </a:p>
        </p:txBody>
      </p:sp>
      <p:sp>
        <p:nvSpPr>
          <p:cNvPr id="3" name="Title 2">
            <a:extLst>
              <a:ext uri="{FF2B5EF4-FFF2-40B4-BE49-F238E27FC236}">
                <a16:creationId xmlns:a16="http://schemas.microsoft.com/office/drawing/2014/main" id="{07D15E3A-3170-4D32-9938-669CDE214CA6}"/>
              </a:ext>
            </a:extLst>
          </p:cNvPr>
          <p:cNvSpPr>
            <a:spLocks noGrp="1"/>
          </p:cNvSpPr>
          <p:nvPr>
            <p:ph type="title"/>
          </p:nvPr>
        </p:nvSpPr>
        <p:spPr/>
        <p:txBody>
          <a:bodyPr/>
          <a:lstStyle/>
          <a:p>
            <a:r>
              <a:rPr lang="en-IN" dirty="0"/>
              <a:t>Health Checks</a:t>
            </a:r>
          </a:p>
        </p:txBody>
      </p:sp>
    </p:spTree>
    <p:extLst>
      <p:ext uri="{BB962C8B-B14F-4D97-AF65-F5344CB8AC3E}">
        <p14:creationId xmlns:p14="http://schemas.microsoft.com/office/powerpoint/2010/main" val="26271073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5D0F15D-9858-4298-AAFE-86EE94B6C09E}"/>
              </a:ext>
            </a:extLst>
          </p:cNvPr>
          <p:cNvSpPr>
            <a:spLocks noGrp="1"/>
          </p:cNvSpPr>
          <p:nvPr>
            <p:ph type="body" sz="quarter" idx="10"/>
          </p:nvPr>
        </p:nvSpPr>
        <p:spPr>
          <a:xfrm>
            <a:off x="304800" y="2362200"/>
            <a:ext cx="8763000" cy="670326"/>
          </a:xfrm>
        </p:spPr>
        <p:txBody>
          <a:bodyPr/>
          <a:lstStyle/>
          <a:p>
            <a:r>
              <a:rPr lang="en-IN" sz="3200" b="1" dirty="0"/>
              <a:t>CROSS-CUTTING CONCERN PATTERNS</a:t>
            </a:r>
            <a:endParaRPr lang="en-IN" sz="3200" dirty="0"/>
          </a:p>
        </p:txBody>
      </p:sp>
    </p:spTree>
    <p:extLst>
      <p:ext uri="{BB962C8B-B14F-4D97-AF65-F5344CB8AC3E}">
        <p14:creationId xmlns:p14="http://schemas.microsoft.com/office/powerpoint/2010/main" val="26429275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179DECD-F9A5-4CFF-8222-7F226C07D418}"/>
              </a:ext>
            </a:extLst>
          </p:cNvPr>
          <p:cNvSpPr>
            <a:spLocks noGrp="1"/>
          </p:cNvSpPr>
          <p:nvPr>
            <p:ph sz="quarter" idx="12"/>
          </p:nvPr>
        </p:nvSpPr>
        <p:spPr/>
        <p:txBody>
          <a:bodyPr/>
          <a:lstStyle/>
          <a:p>
            <a:r>
              <a:rPr lang="en-US" dirty="0"/>
              <a:t>All environment-specific configurations such as connection strings, application properties and URLs should be loaded from an external configuration file.</a:t>
            </a:r>
          </a:p>
          <a:p>
            <a:r>
              <a:rPr lang="en-US" dirty="0"/>
              <a:t>The CI/CD pipeline can inject the environment-specific configuration values during the build.</a:t>
            </a:r>
            <a:endParaRPr lang="en-IN" dirty="0"/>
          </a:p>
        </p:txBody>
      </p:sp>
      <p:sp>
        <p:nvSpPr>
          <p:cNvPr id="3" name="Title 2">
            <a:extLst>
              <a:ext uri="{FF2B5EF4-FFF2-40B4-BE49-F238E27FC236}">
                <a16:creationId xmlns:a16="http://schemas.microsoft.com/office/drawing/2014/main" id="{5407E2A7-1C83-4E11-9566-811808139D1A}"/>
              </a:ext>
            </a:extLst>
          </p:cNvPr>
          <p:cNvSpPr>
            <a:spLocks noGrp="1"/>
          </p:cNvSpPr>
          <p:nvPr>
            <p:ph type="title"/>
          </p:nvPr>
        </p:nvSpPr>
        <p:spPr/>
        <p:txBody>
          <a:bodyPr/>
          <a:lstStyle/>
          <a:p>
            <a:r>
              <a:rPr lang="en-IN" dirty="0"/>
              <a:t>External Configuration</a:t>
            </a:r>
          </a:p>
        </p:txBody>
      </p:sp>
    </p:spTree>
    <p:extLst>
      <p:ext uri="{BB962C8B-B14F-4D97-AF65-F5344CB8AC3E}">
        <p14:creationId xmlns:p14="http://schemas.microsoft.com/office/powerpoint/2010/main" val="10695336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E16C86-448B-40E0-BE76-B2020509041F}"/>
              </a:ext>
            </a:extLst>
          </p:cNvPr>
          <p:cNvSpPr>
            <a:spLocks noGrp="1"/>
          </p:cNvSpPr>
          <p:nvPr>
            <p:ph sz="quarter" idx="12"/>
          </p:nvPr>
        </p:nvSpPr>
        <p:spPr/>
        <p:txBody>
          <a:bodyPr/>
          <a:lstStyle/>
          <a:p>
            <a:r>
              <a:rPr lang="en-US" dirty="0"/>
              <a:t>Centralized service discovery module should handle the responsibilities such as service registration/ de-registration and request routing, based on service health. </a:t>
            </a:r>
          </a:p>
          <a:p>
            <a:r>
              <a:rPr lang="en-US" dirty="0"/>
              <a:t>For client side service discovery service registry is used for load balancing and for server side service discovery, server side load balancing is used.</a:t>
            </a:r>
            <a:endParaRPr lang="en-IN" dirty="0"/>
          </a:p>
        </p:txBody>
      </p:sp>
      <p:sp>
        <p:nvSpPr>
          <p:cNvPr id="3" name="Title 2">
            <a:extLst>
              <a:ext uri="{FF2B5EF4-FFF2-40B4-BE49-F238E27FC236}">
                <a16:creationId xmlns:a16="http://schemas.microsoft.com/office/drawing/2014/main" id="{4BED43CB-16C3-488C-951C-8ED1A092B403}"/>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2058083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ED43CB-16C3-488C-951C-8ED1A092B403}"/>
              </a:ext>
            </a:extLst>
          </p:cNvPr>
          <p:cNvSpPr>
            <a:spLocks noGrp="1"/>
          </p:cNvSpPr>
          <p:nvPr>
            <p:ph type="title"/>
          </p:nvPr>
        </p:nvSpPr>
        <p:spPr/>
        <p:txBody>
          <a:bodyPr/>
          <a:lstStyle/>
          <a:p>
            <a:r>
              <a:rPr lang="en-IN" dirty="0"/>
              <a:t>Service Discovery</a:t>
            </a:r>
          </a:p>
        </p:txBody>
      </p:sp>
      <p:pic>
        <p:nvPicPr>
          <p:cNvPr id="14338" name="Picture 2">
            <a:extLst>
              <a:ext uri="{FF2B5EF4-FFF2-40B4-BE49-F238E27FC236}">
                <a16:creationId xmlns:a16="http://schemas.microsoft.com/office/drawing/2014/main" id="{EC5EF646-6BC5-4D60-B89D-CD1A646D9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661" y="1759258"/>
            <a:ext cx="7306678"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8880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227A-CFDD-4972-9396-E9FA2818F5B5}"/>
              </a:ext>
            </a:extLst>
          </p:cNvPr>
          <p:cNvSpPr>
            <a:spLocks noGrp="1"/>
          </p:cNvSpPr>
          <p:nvPr>
            <p:ph type="title"/>
          </p:nvPr>
        </p:nvSpPr>
        <p:spPr/>
        <p:txBody>
          <a:bodyPr/>
          <a:lstStyle/>
          <a:p>
            <a:r>
              <a:rPr lang="en-US" dirty="0"/>
              <a:t>The circuit breaker</a:t>
            </a:r>
            <a:endParaRPr lang="en-IN" dirty="0"/>
          </a:p>
        </p:txBody>
      </p:sp>
      <p:sp>
        <p:nvSpPr>
          <p:cNvPr id="3" name="Content Placeholder 2">
            <a:extLst>
              <a:ext uri="{FF2B5EF4-FFF2-40B4-BE49-F238E27FC236}">
                <a16:creationId xmlns:a16="http://schemas.microsoft.com/office/drawing/2014/main" id="{3AA93831-B25E-45D6-8899-7958BE57011F}"/>
              </a:ext>
            </a:extLst>
          </p:cNvPr>
          <p:cNvSpPr>
            <a:spLocks noGrp="1"/>
          </p:cNvSpPr>
          <p:nvPr>
            <p:ph sz="quarter" idx="12"/>
          </p:nvPr>
        </p:nvSpPr>
        <p:spPr/>
        <p:txBody>
          <a:bodyPr/>
          <a:lstStyle/>
          <a:p>
            <a:r>
              <a:rPr lang="en-US" dirty="0"/>
              <a:t>When one of the services in the request-processing pipeline fails, the circuit breaker is responsible in terms of handling the failure and preventing the cascading of the error. </a:t>
            </a:r>
          </a:p>
          <a:p>
            <a:r>
              <a:rPr lang="en-US" dirty="0"/>
              <a:t>The circuit breaker can monitor the error from a dependent service and fallback to a default handler in case of error. </a:t>
            </a:r>
          </a:p>
          <a:p>
            <a:r>
              <a:rPr lang="en-US" dirty="0"/>
              <a:t>Netflix </a:t>
            </a:r>
            <a:r>
              <a:rPr lang="en-US" dirty="0" err="1"/>
              <a:t>Hysterix</a:t>
            </a:r>
            <a:r>
              <a:rPr lang="en-US" dirty="0"/>
              <a:t> is an example of a circuit breaker</a:t>
            </a:r>
            <a:endParaRPr lang="en-IN" dirty="0"/>
          </a:p>
        </p:txBody>
      </p:sp>
    </p:spTree>
    <p:extLst>
      <p:ext uri="{BB962C8B-B14F-4D97-AF65-F5344CB8AC3E}">
        <p14:creationId xmlns:p14="http://schemas.microsoft.com/office/powerpoint/2010/main" val="1097816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15EC22E-9EA5-4B7A-8546-6C478B6DC7BA}"/>
              </a:ext>
            </a:extLst>
          </p:cNvPr>
          <p:cNvSpPr>
            <a:spLocks noGrp="1"/>
          </p:cNvSpPr>
          <p:nvPr>
            <p:ph sz="quarter" idx="12"/>
          </p:nvPr>
        </p:nvSpPr>
        <p:spPr/>
        <p:txBody>
          <a:bodyPr/>
          <a:lstStyle/>
          <a:p>
            <a:r>
              <a:rPr lang="en-US" dirty="0"/>
              <a:t>There will be multiple dependencies of for single services or microservice </a:t>
            </a:r>
            <a:r>
              <a:rPr lang="en-US" dirty="0" err="1"/>
              <a:t>eg</a:t>
            </a:r>
            <a:r>
              <a:rPr lang="en-US" dirty="0"/>
              <a:t>: Sale microservice has dependency products microservice and order microservice. </a:t>
            </a:r>
          </a:p>
          <a:p>
            <a:r>
              <a:rPr lang="en-US" dirty="0"/>
              <a:t>Chained microservice design pattern will help you to provide the consolidated outcome to your request.</a:t>
            </a:r>
          </a:p>
          <a:p>
            <a:r>
              <a:rPr lang="en-US" dirty="0"/>
              <a:t>The request received by a microservice: 1, which is then communicating with microservice-2 and it may be communicating with microservice-3. </a:t>
            </a:r>
          </a:p>
          <a:p>
            <a:r>
              <a:rPr lang="en-US" dirty="0"/>
              <a:t>All these services are synchronous calls.</a:t>
            </a:r>
            <a:endParaRPr lang="en-IN" dirty="0"/>
          </a:p>
        </p:txBody>
      </p:sp>
      <p:sp>
        <p:nvSpPr>
          <p:cNvPr id="3" name="Title 2">
            <a:extLst>
              <a:ext uri="{FF2B5EF4-FFF2-40B4-BE49-F238E27FC236}">
                <a16:creationId xmlns:a16="http://schemas.microsoft.com/office/drawing/2014/main" id="{E792A4B7-59C4-4911-BFC4-20CEE5B957B3}"/>
              </a:ext>
            </a:extLst>
          </p:cNvPr>
          <p:cNvSpPr>
            <a:spLocks noGrp="1"/>
          </p:cNvSpPr>
          <p:nvPr>
            <p:ph type="title"/>
          </p:nvPr>
        </p:nvSpPr>
        <p:spPr/>
        <p:txBody>
          <a:bodyPr/>
          <a:lstStyle/>
          <a:p>
            <a:r>
              <a:rPr lang="en-IN" dirty="0"/>
              <a:t>Chained Micro Service Pattern </a:t>
            </a:r>
          </a:p>
        </p:txBody>
      </p:sp>
    </p:spTree>
    <p:extLst>
      <p:ext uri="{BB962C8B-B14F-4D97-AF65-F5344CB8AC3E}">
        <p14:creationId xmlns:p14="http://schemas.microsoft.com/office/powerpoint/2010/main" val="12344249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ircuit Breaker Design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51" y="1752600"/>
            <a:ext cx="8239125" cy="436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65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Microservice Architectures</a:t>
            </a:r>
            <a:br>
              <a:rPr lang="en-US" b="1" dirty="0"/>
            </a:br>
            <a:endParaRPr lang="en-IN" dirty="0"/>
          </a:p>
        </p:txBody>
      </p:sp>
      <p:sp>
        <p:nvSpPr>
          <p:cNvPr id="3" name="Content Placeholder 2"/>
          <p:cNvSpPr>
            <a:spLocks noGrp="1"/>
          </p:cNvSpPr>
          <p:nvPr>
            <p:ph idx="4294967295"/>
          </p:nvPr>
        </p:nvSpPr>
        <p:spPr>
          <a:xfrm>
            <a:off x="609600" y="1447800"/>
            <a:ext cx="8382000" cy="4953000"/>
          </a:xfrm>
          <a:prstGeom prst="rect">
            <a:avLst/>
          </a:prstGeom>
        </p:spPr>
        <p:txBody>
          <a:bodyPr/>
          <a:lstStyle/>
          <a:p>
            <a:r>
              <a:rPr lang="en-IN" b="1" dirty="0"/>
              <a:t>Spring Boot</a:t>
            </a:r>
          </a:p>
          <a:p>
            <a:r>
              <a:rPr lang="en-US" i="1" dirty="0"/>
              <a:t>Enable building production ready applications quickly</a:t>
            </a:r>
            <a:endParaRPr lang="en-US" b="1" i="1" dirty="0"/>
          </a:p>
          <a:p>
            <a:r>
              <a:rPr lang="en-US" dirty="0"/>
              <a:t>Provide non-functional features</a:t>
            </a:r>
          </a:p>
          <a:p>
            <a:r>
              <a:rPr lang="en-US" dirty="0"/>
              <a:t>embedded servers (easy deployment with containers)</a:t>
            </a:r>
          </a:p>
          <a:p>
            <a:r>
              <a:rPr lang="en-US" dirty="0"/>
              <a:t>metrics (monitoring)</a:t>
            </a:r>
          </a:p>
          <a:p>
            <a:r>
              <a:rPr lang="en-US" dirty="0"/>
              <a:t>health checks (monitoring)</a:t>
            </a:r>
          </a:p>
          <a:p>
            <a:r>
              <a:rPr lang="en-US" dirty="0"/>
              <a:t>externalized configuration</a:t>
            </a:r>
          </a:p>
          <a:p>
            <a:endParaRPr lang="en-IN" b="1" dirty="0"/>
          </a:p>
        </p:txBody>
      </p:sp>
    </p:spTree>
    <p:extLst>
      <p:ext uri="{BB962C8B-B14F-4D97-AF65-F5344CB8AC3E}">
        <p14:creationId xmlns:p14="http://schemas.microsoft.com/office/powerpoint/2010/main" val="15452261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a:t>
            </a:r>
            <a:r>
              <a:rPr lang="en-US" dirty="0" err="1"/>
              <a:t>Microservices</a:t>
            </a:r>
            <a:r>
              <a:rPr lang="en-US" dirty="0"/>
              <a:t> Frameworks for Java</a:t>
            </a:r>
            <a:br>
              <a:rPr lang="en-US" dirty="0"/>
            </a:br>
            <a:endParaRPr lang="en-IN" dirty="0"/>
          </a:p>
        </p:txBody>
      </p:sp>
      <p:sp>
        <p:nvSpPr>
          <p:cNvPr id="3" name="Content Placeholder 2"/>
          <p:cNvSpPr>
            <a:spLocks noGrp="1"/>
          </p:cNvSpPr>
          <p:nvPr>
            <p:ph idx="4294967295"/>
          </p:nvPr>
        </p:nvSpPr>
        <p:spPr>
          <a:xfrm>
            <a:off x="461034" y="1524000"/>
            <a:ext cx="8530565" cy="5029200"/>
          </a:xfrm>
          <a:prstGeom prst="rect">
            <a:avLst/>
          </a:prstGeom>
        </p:spPr>
        <p:txBody>
          <a:bodyPr/>
          <a:lstStyle/>
          <a:p>
            <a:r>
              <a:rPr lang="en-US" dirty="0"/>
              <a:t>There are several </a:t>
            </a:r>
            <a:r>
              <a:rPr lang="en-US" dirty="0" err="1"/>
              <a:t>microservices</a:t>
            </a:r>
            <a:r>
              <a:rPr lang="en-US" dirty="0"/>
              <a:t> frameworks that you can use for developing for Java. Some of these are:</a:t>
            </a:r>
          </a:p>
          <a:p>
            <a:r>
              <a:rPr lang="en-US" b="1" dirty="0"/>
              <a:t>Spring Boot</a:t>
            </a:r>
            <a:r>
              <a:rPr lang="en-US" dirty="0"/>
              <a:t>. This is probably the best Java </a:t>
            </a:r>
            <a:r>
              <a:rPr lang="en-US" dirty="0" err="1"/>
              <a:t>microservices</a:t>
            </a:r>
            <a:r>
              <a:rPr lang="en-US" dirty="0"/>
              <a:t> framework that works on top of languages for Inversion of Control, Aspect Oriented Programming, and others.</a:t>
            </a:r>
          </a:p>
          <a:p>
            <a:r>
              <a:rPr lang="en-US" b="1" dirty="0"/>
              <a:t>Jersey</a:t>
            </a:r>
            <a:r>
              <a:rPr lang="en-US" dirty="0"/>
              <a:t>. This open source framework supports JAX-RS APIs in Java is very easy to use.</a:t>
            </a:r>
          </a:p>
          <a:p>
            <a:r>
              <a:rPr lang="en-US" b="1" dirty="0"/>
              <a:t>Swagger</a:t>
            </a:r>
            <a:r>
              <a:rPr lang="en-US" dirty="0"/>
              <a:t>. Helps you in documenting API as well as gives you a development portal, which allows users to test your APIs.</a:t>
            </a:r>
          </a:p>
          <a:p>
            <a:endParaRPr lang="en-IN" dirty="0"/>
          </a:p>
        </p:txBody>
      </p:sp>
    </p:spTree>
    <p:extLst>
      <p:ext uri="{BB962C8B-B14F-4D97-AF65-F5344CB8AC3E}">
        <p14:creationId xmlns:p14="http://schemas.microsoft.com/office/powerpoint/2010/main" val="18253760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Pros</a:t>
            </a:r>
          </a:p>
        </p:txBody>
      </p:sp>
      <p:sp>
        <p:nvSpPr>
          <p:cNvPr id="6" name="Content Placeholder 5"/>
          <p:cNvSpPr>
            <a:spLocks noGrp="1"/>
          </p:cNvSpPr>
          <p:nvPr>
            <p:ph sz="quarter" idx="12"/>
          </p:nvPr>
        </p:nvSpPr>
        <p:spPr/>
        <p:txBody>
          <a:bodyPr>
            <a:normAutofit/>
          </a:bodyPr>
          <a:lstStyle/>
          <a:p>
            <a:r>
              <a:rPr lang="en-US" dirty="0"/>
              <a:t>Microservice architecture gives developers the freedom to independently develop and deploy services</a:t>
            </a:r>
          </a:p>
          <a:p>
            <a:r>
              <a:rPr lang="en-US" dirty="0"/>
              <a:t>A microservice can be developed by a fairly small team</a:t>
            </a:r>
          </a:p>
          <a:p>
            <a:r>
              <a:rPr lang="en-US" dirty="0"/>
              <a:t>Code for different services can be written in different languages (though many practitioners discourage it)</a:t>
            </a:r>
          </a:p>
          <a:p>
            <a:r>
              <a:rPr lang="en-US" dirty="0"/>
              <a:t>Easy integration and automatic deployment (using open-source continuous integration tools such as Jenkins, Hudson, etc.)</a:t>
            </a:r>
          </a:p>
          <a:p>
            <a:endParaRPr lang="en-IN" dirty="0"/>
          </a:p>
        </p:txBody>
      </p:sp>
    </p:spTree>
    <p:extLst>
      <p:ext uri="{BB962C8B-B14F-4D97-AF65-F5344CB8AC3E}">
        <p14:creationId xmlns:p14="http://schemas.microsoft.com/office/powerpoint/2010/main" val="37825901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Pros</a:t>
            </a:r>
          </a:p>
        </p:txBody>
      </p:sp>
      <p:sp>
        <p:nvSpPr>
          <p:cNvPr id="6" name="Content Placeholder 5"/>
          <p:cNvSpPr>
            <a:spLocks noGrp="1"/>
          </p:cNvSpPr>
          <p:nvPr>
            <p:ph sz="quarter" idx="12"/>
          </p:nvPr>
        </p:nvSpPr>
        <p:spPr/>
        <p:txBody>
          <a:bodyPr>
            <a:normAutofit/>
          </a:bodyPr>
          <a:lstStyle/>
          <a:p>
            <a:r>
              <a:rPr lang="en-US" dirty="0"/>
              <a:t>Easy to understand and modify for developers, thus can help a new team member become productive quickly</a:t>
            </a:r>
          </a:p>
          <a:p>
            <a:r>
              <a:rPr lang="en-US" dirty="0"/>
              <a:t>The developers can make use of the latest technologies</a:t>
            </a:r>
          </a:p>
          <a:p>
            <a:r>
              <a:rPr lang="en-US" dirty="0"/>
              <a:t>The code is organized around business capabilities</a:t>
            </a:r>
          </a:p>
          <a:p>
            <a:r>
              <a:rPr lang="en-US" dirty="0"/>
              <a:t>Starts the web container more quickly, so the deployment is also faster</a:t>
            </a:r>
            <a:endParaRPr lang="en-IN" dirty="0"/>
          </a:p>
        </p:txBody>
      </p:sp>
    </p:spTree>
    <p:extLst>
      <p:ext uri="{BB962C8B-B14F-4D97-AF65-F5344CB8AC3E}">
        <p14:creationId xmlns:p14="http://schemas.microsoft.com/office/powerpoint/2010/main" val="6864087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Pros</a:t>
            </a:r>
          </a:p>
        </p:txBody>
      </p:sp>
      <p:sp>
        <p:nvSpPr>
          <p:cNvPr id="6" name="Content Placeholder 5"/>
          <p:cNvSpPr>
            <a:spLocks noGrp="1"/>
          </p:cNvSpPr>
          <p:nvPr>
            <p:ph sz="quarter" idx="12"/>
          </p:nvPr>
        </p:nvSpPr>
        <p:spPr/>
        <p:txBody>
          <a:bodyPr>
            <a:normAutofit/>
          </a:bodyPr>
          <a:lstStyle/>
          <a:p>
            <a:r>
              <a:rPr lang="en-US" dirty="0"/>
              <a:t>When change is required in a certain part of the application, only the related service can be modified and redeployed—no need to modify and redeploy the entire application</a:t>
            </a:r>
          </a:p>
          <a:p>
            <a:r>
              <a:rPr lang="en-US" dirty="0"/>
              <a:t>Better fault isolation: if one microservice fails, the other will continue to work (although one problematic area of a monolith application can jeopardize the entire system)</a:t>
            </a:r>
          </a:p>
          <a:p>
            <a:r>
              <a:rPr lang="en-US" dirty="0"/>
              <a:t>Easy to scale and integrate with third-party services</a:t>
            </a:r>
          </a:p>
          <a:p>
            <a:r>
              <a:rPr lang="en-US" dirty="0"/>
              <a:t>No long-term commitment to technology stack</a:t>
            </a:r>
          </a:p>
        </p:txBody>
      </p:sp>
    </p:spTree>
    <p:extLst>
      <p:ext uri="{BB962C8B-B14F-4D97-AF65-F5344CB8AC3E}">
        <p14:creationId xmlns:p14="http://schemas.microsoft.com/office/powerpoint/2010/main" val="1374903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Due to distributed deployment, testing can become complicated and tedious</a:t>
            </a:r>
          </a:p>
          <a:p>
            <a:r>
              <a:rPr lang="en-US" dirty="0"/>
              <a:t>Increasing number of services can result in information barriers</a:t>
            </a:r>
          </a:p>
          <a:p>
            <a:r>
              <a:rPr lang="en-US" dirty="0"/>
              <a:t>The architecture brings additional complexity as the developers have to mitigate fault tolerance, network latency, and deal with a variety of message formats as well as load balancing</a:t>
            </a:r>
          </a:p>
          <a:p>
            <a:r>
              <a:rPr lang="en-US" dirty="0"/>
              <a:t>Being a distributed system, it can result in duplication of effort</a:t>
            </a:r>
          </a:p>
        </p:txBody>
      </p:sp>
      <p:sp>
        <p:nvSpPr>
          <p:cNvPr id="3" name="Title 2"/>
          <p:cNvSpPr>
            <a:spLocks noGrp="1"/>
          </p:cNvSpPr>
          <p:nvPr>
            <p:ph type="title"/>
          </p:nvPr>
        </p:nvSpPr>
        <p:spPr/>
        <p:txBody>
          <a:bodyPr/>
          <a:lstStyle/>
          <a:p>
            <a:r>
              <a:rPr lang="en-IN" dirty="0"/>
              <a:t>Cons</a:t>
            </a:r>
          </a:p>
        </p:txBody>
      </p:sp>
    </p:spTree>
    <p:extLst>
      <p:ext uri="{BB962C8B-B14F-4D97-AF65-F5344CB8AC3E}">
        <p14:creationId xmlns:p14="http://schemas.microsoft.com/office/powerpoint/2010/main" val="4918936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number of services increases, integration and managing whole products can become complicated</a:t>
            </a:r>
          </a:p>
          <a:p>
            <a:r>
              <a:rPr lang="en-US" dirty="0"/>
              <a:t>In addition to several complexities of monolithic architecture, the developers have to deal with the additional complexity of a distributed system</a:t>
            </a:r>
          </a:p>
          <a:p>
            <a:r>
              <a:rPr lang="en-US" dirty="0"/>
              <a:t>Developers have to put additional effort into implementing the mechanism of communication between the services</a:t>
            </a:r>
          </a:p>
        </p:txBody>
      </p:sp>
      <p:sp>
        <p:nvSpPr>
          <p:cNvPr id="3" name="Title 2"/>
          <p:cNvSpPr>
            <a:spLocks noGrp="1"/>
          </p:cNvSpPr>
          <p:nvPr>
            <p:ph type="title"/>
          </p:nvPr>
        </p:nvSpPr>
        <p:spPr/>
        <p:txBody>
          <a:bodyPr/>
          <a:lstStyle/>
          <a:p>
            <a:r>
              <a:rPr lang="en-IN" dirty="0"/>
              <a:t>Cons</a:t>
            </a:r>
          </a:p>
        </p:txBody>
      </p:sp>
    </p:spTree>
    <p:extLst>
      <p:ext uri="{BB962C8B-B14F-4D97-AF65-F5344CB8AC3E}">
        <p14:creationId xmlns:p14="http://schemas.microsoft.com/office/powerpoint/2010/main" val="1078778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Handling use cases that span more than one service without using distributed transactions is not only tough but also requires communication and cooperation between different teams</a:t>
            </a:r>
          </a:p>
          <a:p>
            <a:r>
              <a:rPr lang="en-US" dirty="0"/>
              <a:t>The architecture usually results in increased memory consumption</a:t>
            </a:r>
          </a:p>
          <a:p>
            <a:r>
              <a:rPr lang="en-US" dirty="0"/>
              <a:t>Partitioning the application into </a:t>
            </a:r>
            <a:r>
              <a:rPr lang="en-US" dirty="0" err="1"/>
              <a:t>microservices</a:t>
            </a:r>
            <a:r>
              <a:rPr lang="en-US" dirty="0"/>
              <a:t> is very much an art.</a:t>
            </a:r>
          </a:p>
        </p:txBody>
      </p:sp>
      <p:sp>
        <p:nvSpPr>
          <p:cNvPr id="3" name="Title 2"/>
          <p:cNvSpPr>
            <a:spLocks noGrp="1"/>
          </p:cNvSpPr>
          <p:nvPr>
            <p:ph type="title"/>
          </p:nvPr>
        </p:nvSpPr>
        <p:spPr/>
        <p:txBody>
          <a:bodyPr/>
          <a:lstStyle/>
          <a:p>
            <a:r>
              <a:rPr lang="en-IN" dirty="0"/>
              <a:t>Cons</a:t>
            </a:r>
          </a:p>
        </p:txBody>
      </p:sp>
    </p:spTree>
    <p:extLst>
      <p:ext uri="{BB962C8B-B14F-4D97-AF65-F5344CB8AC3E}">
        <p14:creationId xmlns:p14="http://schemas.microsoft.com/office/powerpoint/2010/main" val="2179757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SOA vs </a:t>
            </a:r>
            <a:r>
              <a:rPr lang="en-IN" dirty="0" err="1"/>
              <a:t>Microservices</a:t>
            </a:r>
            <a:endParaRPr lang="en-IN" dirty="0"/>
          </a:p>
        </p:txBody>
      </p:sp>
      <p:pic>
        <p:nvPicPr>
          <p:cNvPr id="14338" name="Picture 2" descr="Monolithic vs SOA vs Microservices - SOA vs Microservices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035" y="1737732"/>
            <a:ext cx="7772400"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562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2A4B7-59C4-4911-BFC4-20CEE5B957B3}"/>
              </a:ext>
            </a:extLst>
          </p:cNvPr>
          <p:cNvSpPr>
            <a:spLocks noGrp="1"/>
          </p:cNvSpPr>
          <p:nvPr>
            <p:ph type="title"/>
          </p:nvPr>
        </p:nvSpPr>
        <p:spPr/>
        <p:txBody>
          <a:bodyPr/>
          <a:lstStyle/>
          <a:p>
            <a:r>
              <a:rPr lang="en-IN" dirty="0"/>
              <a:t>Chained Micro Service Pattern </a:t>
            </a:r>
          </a:p>
        </p:txBody>
      </p:sp>
      <p:pic>
        <p:nvPicPr>
          <p:cNvPr id="5122" name="Picture 2" descr="Chained Pattern">
            <a:extLst>
              <a:ext uri="{FF2B5EF4-FFF2-40B4-BE49-F238E27FC236}">
                <a16:creationId xmlns:a16="http://schemas.microsoft.com/office/drawing/2014/main" id="{7C58948D-9C59-421F-9682-DD21E9B58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468" y="2209800"/>
            <a:ext cx="7923063" cy="3152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7125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Oriented Architecture</a:t>
            </a:r>
          </a:p>
        </p:txBody>
      </p:sp>
      <p:pic>
        <p:nvPicPr>
          <p:cNvPr id="15362" name="Picture 2" descr="SOA Architecture - Microservices vs SOA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4178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0924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camo.githubusercontent.com/66dcc1909303d43ba73a8b5daece4635240ae4e7/68747470733a2f2f696d6167652e6962622e636f2f6953356243482f4d6963726f73657276696365735f417263685f322e6a70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26" y="1371600"/>
            <a:ext cx="9099633" cy="5100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5763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icroservices vs SOA architecture - Microservices vs SOA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7391400" cy="578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226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76701026"/>
              </p:ext>
            </p:extLst>
          </p:nvPr>
        </p:nvGraphicFramePr>
        <p:xfrm>
          <a:off x="152397" y="1317591"/>
          <a:ext cx="8915402" cy="4829710"/>
        </p:xfrm>
        <a:graphic>
          <a:graphicData uri="http://schemas.openxmlformats.org/drawingml/2006/table">
            <a:tbl>
              <a:tblPr/>
              <a:tblGrid>
                <a:gridCol w="4457701">
                  <a:extLst>
                    <a:ext uri="{9D8B030D-6E8A-4147-A177-3AD203B41FA5}">
                      <a16:colId xmlns:a16="http://schemas.microsoft.com/office/drawing/2014/main" val="20000"/>
                    </a:ext>
                  </a:extLst>
                </a:gridCol>
                <a:gridCol w="4457701">
                  <a:extLst>
                    <a:ext uri="{9D8B030D-6E8A-4147-A177-3AD203B41FA5}">
                      <a16:colId xmlns:a16="http://schemas.microsoft.com/office/drawing/2014/main" val="20001"/>
                    </a:ext>
                  </a:extLst>
                </a:gridCol>
              </a:tblGrid>
              <a:tr h="236781">
                <a:tc>
                  <a:txBody>
                    <a:bodyPr/>
                    <a:lstStyle/>
                    <a:p>
                      <a:pPr algn="ctr"/>
                      <a:r>
                        <a:rPr lang="en-IN" sz="1200" b="1">
                          <a:solidFill>
                            <a:srgbClr val="FFFFFF"/>
                          </a:solidFill>
                          <a:effectLst/>
                          <a:latin typeface="Noto Serif"/>
                        </a:rPr>
                        <a:t>SOA</a:t>
                      </a:r>
                      <a:endParaRPr lang="en-IN" sz="1200">
                        <a:effectLst/>
                      </a:endParaRPr>
                    </a:p>
                  </a:txBody>
                  <a:tcPr marL="59195" marR="59195" marT="29598" marB="29598" anchor="ctr">
                    <a:lnL>
                      <a:noFill/>
                    </a:lnL>
                    <a:lnR>
                      <a:noFill/>
                    </a:lnR>
                    <a:lnT>
                      <a:noFill/>
                    </a:lnT>
                    <a:lnB>
                      <a:noFill/>
                    </a:lnB>
                    <a:solidFill>
                      <a:srgbClr val="1841A1"/>
                    </a:solidFill>
                  </a:tcPr>
                </a:tc>
                <a:tc>
                  <a:txBody>
                    <a:bodyPr/>
                    <a:lstStyle/>
                    <a:p>
                      <a:pPr algn="ctr"/>
                      <a:r>
                        <a:rPr lang="en-IN" sz="1200">
                          <a:solidFill>
                            <a:srgbClr val="FFFFFF"/>
                          </a:solidFill>
                          <a:effectLst/>
                          <a:latin typeface="Noto Serif"/>
                        </a:rPr>
                        <a:t>MSA</a:t>
                      </a:r>
                      <a:endParaRPr lang="en-IN" sz="1200">
                        <a:effectLst/>
                      </a:endParaRPr>
                    </a:p>
                  </a:txBody>
                  <a:tcPr marL="59195" marR="59195" marT="29598" marB="29598" anchor="ctr">
                    <a:lnL>
                      <a:noFill/>
                    </a:lnL>
                    <a:lnR>
                      <a:noFill/>
                    </a:lnR>
                    <a:lnT>
                      <a:noFill/>
                    </a:lnT>
                    <a:lnB>
                      <a:noFill/>
                    </a:lnB>
                    <a:solidFill>
                      <a:srgbClr val="1841A1"/>
                    </a:solidFill>
                  </a:tcPr>
                </a:tc>
                <a:extLst>
                  <a:ext uri="{0D108BD9-81ED-4DB2-BD59-A6C34878D82A}">
                    <a16:rowId xmlns:a16="http://schemas.microsoft.com/office/drawing/2014/main" val="10000"/>
                  </a:ext>
                </a:extLst>
              </a:tr>
              <a:tr h="404501">
                <a:tc>
                  <a:txBody>
                    <a:bodyPr/>
                    <a:lstStyle/>
                    <a:p>
                      <a:r>
                        <a:rPr lang="en-IN" sz="1200">
                          <a:effectLst/>
                          <a:latin typeface="Noto Serif"/>
                        </a:rPr>
                        <a:t>Follows “</a:t>
                      </a:r>
                      <a:r>
                        <a:rPr lang="en-IN" sz="1200" b="1">
                          <a:effectLst/>
                          <a:latin typeface="Noto Serif"/>
                        </a:rPr>
                        <a:t>share-as-much-as-possible</a:t>
                      </a:r>
                      <a:r>
                        <a:rPr lang="en-IN" sz="1200">
                          <a:effectLst/>
                          <a:latin typeface="Noto Serif"/>
                        </a:rPr>
                        <a:t>” architecture approach</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Follows “</a:t>
                      </a:r>
                      <a:r>
                        <a:rPr lang="en-IN" sz="1200" b="1">
                          <a:effectLst/>
                          <a:latin typeface="Noto Serif"/>
                        </a:rPr>
                        <a:t>share-as-little-as-possible</a:t>
                      </a:r>
                      <a:r>
                        <a:rPr lang="en-IN" sz="1200">
                          <a:effectLst/>
                          <a:latin typeface="Noto Serif"/>
                        </a:rPr>
                        <a:t>” architecture approach</a:t>
                      </a:r>
                      <a:endParaRPr lang="en-IN" sz="1200">
                        <a:effectLst/>
                      </a:endParaRPr>
                    </a:p>
                  </a:txBody>
                  <a:tcPr marL="24665" marR="24665" marT="24665" marB="24665" anchor="ctr">
                    <a:lnL>
                      <a:noFill/>
                    </a:lnL>
                    <a:lnR>
                      <a:noFill/>
                    </a:lnR>
                    <a:lnT>
                      <a:noFill/>
                    </a:lnT>
                    <a:lnB>
                      <a:noFill/>
                    </a:lnB>
                    <a:solidFill>
                      <a:srgbClr val="FFFFFF"/>
                    </a:solidFill>
                  </a:tcPr>
                </a:tc>
                <a:extLst>
                  <a:ext uri="{0D108BD9-81ED-4DB2-BD59-A6C34878D82A}">
                    <a16:rowId xmlns:a16="http://schemas.microsoft.com/office/drawing/2014/main" val="10001"/>
                  </a:ext>
                </a:extLst>
              </a:tr>
              <a:tr h="414367">
                <a:tc>
                  <a:txBody>
                    <a:bodyPr/>
                    <a:lstStyle/>
                    <a:p>
                      <a:r>
                        <a:rPr lang="en-US" sz="1200">
                          <a:effectLst/>
                          <a:latin typeface="Noto Serif"/>
                        </a:rPr>
                        <a:t>Importance is on </a:t>
                      </a:r>
                      <a:r>
                        <a:rPr lang="en-US" sz="1200" b="1">
                          <a:effectLst/>
                          <a:latin typeface="Noto Serif"/>
                        </a:rPr>
                        <a:t>business functionality</a:t>
                      </a:r>
                      <a:r>
                        <a:rPr lang="en-US" sz="1200">
                          <a:effectLst/>
                          <a:latin typeface="Noto Serif"/>
                        </a:rPr>
                        <a:t> reuse</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Importance is on the concept of “</a:t>
                      </a:r>
                      <a:r>
                        <a:rPr lang="en-US" sz="1200" b="1">
                          <a:effectLst/>
                          <a:latin typeface="Noto Serif"/>
                        </a:rPr>
                        <a:t>bounded context</a:t>
                      </a:r>
                      <a:r>
                        <a:rPr lang="en-US" sz="1200">
                          <a:effectLst/>
                          <a:latin typeface="Noto Serif"/>
                        </a:rPr>
                        <a:t>”</a:t>
                      </a:r>
                      <a:endParaRPr lang="en-US" sz="1200">
                        <a:effectLst/>
                      </a:endParaRPr>
                    </a:p>
                  </a:txBody>
                  <a:tcPr marL="59195" marR="59195" marT="29598" marB="29598" anchor="ctr">
                    <a:lnL>
                      <a:noFill/>
                    </a:lnL>
                    <a:lnR>
                      <a:noFill/>
                    </a:lnR>
                    <a:lnT>
                      <a:noFill/>
                    </a:lnT>
                    <a:lnB>
                      <a:noFill/>
                    </a:lnB>
                    <a:solidFill>
                      <a:srgbClr val="FFFFFF"/>
                    </a:solidFill>
                  </a:tcPr>
                </a:tc>
                <a:extLst>
                  <a:ext uri="{0D108BD9-81ED-4DB2-BD59-A6C34878D82A}">
                    <a16:rowId xmlns:a16="http://schemas.microsoft.com/office/drawing/2014/main" val="10002"/>
                  </a:ext>
                </a:extLst>
              </a:tr>
              <a:tr h="582087">
                <a:tc>
                  <a:txBody>
                    <a:bodyPr/>
                    <a:lstStyle/>
                    <a:p>
                      <a:r>
                        <a:rPr lang="en-US" sz="1200">
                          <a:effectLst/>
                          <a:latin typeface="Noto Serif"/>
                        </a:rPr>
                        <a:t>They have </a:t>
                      </a:r>
                      <a:r>
                        <a:rPr lang="en-US" sz="1200" b="1">
                          <a:effectLst/>
                          <a:latin typeface="Noto Serif"/>
                        </a:rPr>
                        <a:t>common</a:t>
                      </a:r>
                      <a:r>
                        <a:rPr lang="en-US" sz="1200">
                          <a:effectLst/>
                          <a:latin typeface="Noto Serif"/>
                        </a:rPr>
                        <a:t> </a:t>
                      </a:r>
                      <a:r>
                        <a:rPr lang="en-US" sz="1200" b="1">
                          <a:effectLst/>
                          <a:latin typeface="Noto Serif"/>
                        </a:rPr>
                        <a:t>governance</a:t>
                      </a:r>
                      <a:r>
                        <a:rPr lang="en-US" sz="1200">
                          <a:effectLst/>
                          <a:latin typeface="Noto Serif"/>
                        </a:rPr>
                        <a:t> and </a:t>
                      </a:r>
                      <a:r>
                        <a:rPr lang="en-US" sz="1200" b="1">
                          <a:effectLst/>
                          <a:latin typeface="Noto Serif"/>
                        </a:rPr>
                        <a:t>standards</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They focus on </a:t>
                      </a:r>
                      <a:r>
                        <a:rPr lang="en-US" sz="1200" b="1">
                          <a:effectLst/>
                          <a:latin typeface="Noto Serif"/>
                        </a:rPr>
                        <a:t>people</a:t>
                      </a:r>
                      <a:r>
                        <a:rPr lang="en-US" sz="1200">
                          <a:effectLst/>
                          <a:latin typeface="Noto Serif"/>
                        </a:rPr>
                        <a:t> </a:t>
                      </a:r>
                      <a:r>
                        <a:rPr lang="en-US" sz="1200" b="1">
                          <a:effectLst/>
                          <a:latin typeface="Noto Serif"/>
                        </a:rPr>
                        <a:t>collaboration</a:t>
                      </a:r>
                      <a:r>
                        <a:rPr lang="en-US" sz="1200">
                          <a:effectLst/>
                          <a:latin typeface="Noto Serif"/>
                        </a:rPr>
                        <a:t> and freedom of other options</a:t>
                      </a:r>
                      <a:endParaRPr lang="en-US" sz="1200">
                        <a:effectLst/>
                      </a:endParaRPr>
                    </a:p>
                  </a:txBody>
                  <a:tcPr marL="24665" marR="24665" marT="24665" marB="24665" anchor="ctr">
                    <a:lnL>
                      <a:noFill/>
                    </a:lnL>
                    <a:lnR>
                      <a:noFill/>
                    </a:lnR>
                    <a:lnT>
                      <a:noFill/>
                    </a:lnT>
                    <a:lnB>
                      <a:noFill/>
                    </a:lnB>
                    <a:solidFill>
                      <a:srgbClr val="FFFFFF"/>
                    </a:solidFill>
                  </a:tcPr>
                </a:tc>
                <a:extLst>
                  <a:ext uri="{0D108BD9-81ED-4DB2-BD59-A6C34878D82A}">
                    <a16:rowId xmlns:a16="http://schemas.microsoft.com/office/drawing/2014/main" val="10003"/>
                  </a:ext>
                </a:extLst>
              </a:tr>
              <a:tr h="404501">
                <a:tc>
                  <a:txBody>
                    <a:bodyPr/>
                    <a:lstStyle/>
                    <a:p>
                      <a:r>
                        <a:rPr lang="en-IN" sz="1200">
                          <a:effectLst/>
                          <a:latin typeface="Noto Serif"/>
                        </a:rPr>
                        <a:t>Uses </a:t>
                      </a:r>
                      <a:r>
                        <a:rPr lang="en-IN" sz="1200" b="1">
                          <a:effectLst/>
                          <a:latin typeface="Noto Serif"/>
                        </a:rPr>
                        <a:t>Enterprise Service bus (ESB)</a:t>
                      </a:r>
                      <a:r>
                        <a:rPr lang="en-IN" sz="1200">
                          <a:effectLst/>
                          <a:latin typeface="Noto Serif"/>
                        </a:rPr>
                        <a:t> for communication</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Simple messaging system</a:t>
                      </a:r>
                      <a:endParaRPr lang="en-IN" sz="1200">
                        <a:effectLst/>
                      </a:endParaRPr>
                    </a:p>
                  </a:txBody>
                  <a:tcPr marL="24665" marR="24665" marT="24665" marB="24665" anchor="ctr">
                    <a:lnL>
                      <a:noFill/>
                    </a:lnL>
                    <a:lnR>
                      <a:noFill/>
                    </a:lnR>
                    <a:lnT>
                      <a:noFill/>
                    </a:lnT>
                    <a:lnB>
                      <a:noFill/>
                    </a:lnB>
                    <a:solidFill>
                      <a:srgbClr val="FFFFFF"/>
                    </a:solidFill>
                  </a:tcPr>
                </a:tc>
                <a:extLst>
                  <a:ext uri="{0D108BD9-81ED-4DB2-BD59-A6C34878D82A}">
                    <a16:rowId xmlns:a16="http://schemas.microsoft.com/office/drawing/2014/main" val="10004"/>
                  </a:ext>
                </a:extLst>
              </a:tr>
              <a:tr h="404501">
                <a:tc>
                  <a:txBody>
                    <a:bodyPr/>
                    <a:lstStyle/>
                    <a:p>
                      <a:r>
                        <a:rPr lang="en-IN" sz="1200">
                          <a:effectLst/>
                          <a:latin typeface="Noto Serif"/>
                        </a:rPr>
                        <a:t>They support </a:t>
                      </a:r>
                      <a:r>
                        <a:rPr lang="en-IN" sz="1200" b="1">
                          <a:effectLst/>
                          <a:latin typeface="Noto Serif"/>
                        </a:rPr>
                        <a:t>multiple message protocols</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They use </a:t>
                      </a:r>
                      <a:r>
                        <a:rPr lang="en-US" sz="1200" b="1">
                          <a:effectLst/>
                          <a:latin typeface="Noto Serif"/>
                        </a:rPr>
                        <a:t>lightweight protocols</a:t>
                      </a:r>
                      <a:r>
                        <a:rPr lang="en-US" sz="1200">
                          <a:effectLst/>
                          <a:latin typeface="Noto Serif"/>
                        </a:rPr>
                        <a:t> such as </a:t>
                      </a:r>
                      <a:r>
                        <a:rPr lang="en-US" sz="1200" b="1">
                          <a:effectLst/>
                          <a:latin typeface="Noto Serif"/>
                        </a:rPr>
                        <a:t>HTTP/REST</a:t>
                      </a:r>
                      <a:r>
                        <a:rPr lang="en-US" sz="1200">
                          <a:effectLst/>
                          <a:latin typeface="Noto Serif"/>
                        </a:rPr>
                        <a:t> etc.</a:t>
                      </a:r>
                      <a:endParaRPr lang="en-US" sz="1200">
                        <a:effectLst/>
                      </a:endParaRPr>
                    </a:p>
                  </a:txBody>
                  <a:tcPr marL="24665" marR="24665" marT="24665" marB="24665" anchor="ctr">
                    <a:lnL>
                      <a:noFill/>
                    </a:lnL>
                    <a:lnR>
                      <a:noFill/>
                    </a:lnR>
                    <a:lnT>
                      <a:noFill/>
                    </a:lnT>
                    <a:lnB>
                      <a:noFill/>
                    </a:lnB>
                    <a:solidFill>
                      <a:srgbClr val="FFFFFF"/>
                    </a:solidFill>
                  </a:tcPr>
                </a:tc>
                <a:extLst>
                  <a:ext uri="{0D108BD9-81ED-4DB2-BD59-A6C34878D82A}">
                    <a16:rowId xmlns:a16="http://schemas.microsoft.com/office/drawing/2014/main" val="10005"/>
                  </a:ext>
                </a:extLst>
              </a:tr>
              <a:tr h="582087">
                <a:tc>
                  <a:txBody>
                    <a:bodyPr/>
                    <a:lstStyle/>
                    <a:p>
                      <a:r>
                        <a:rPr lang="en-US" sz="1200" b="1">
                          <a:effectLst/>
                          <a:latin typeface="Noto Serif"/>
                        </a:rPr>
                        <a:t>Multi-threaded</a:t>
                      </a:r>
                      <a:r>
                        <a:rPr lang="en-US" sz="1200">
                          <a:effectLst/>
                          <a:latin typeface="Noto Serif"/>
                        </a:rPr>
                        <a:t> with more overheads to handle I/O</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b="1">
                          <a:effectLst/>
                          <a:latin typeface="Noto Serif"/>
                        </a:rPr>
                        <a:t>Single-threaded</a:t>
                      </a:r>
                      <a:r>
                        <a:rPr lang="en-US" sz="1200">
                          <a:effectLst/>
                          <a:latin typeface="Noto Serif"/>
                        </a:rPr>
                        <a:t> usually with the use of Event Loop features for non-locking I/O handling</a:t>
                      </a:r>
                      <a:endParaRPr lang="en-US" sz="1200">
                        <a:effectLst/>
                      </a:endParaRPr>
                    </a:p>
                  </a:txBody>
                  <a:tcPr marL="24665" marR="24665" marT="24665" marB="24665" anchor="ctr">
                    <a:lnL>
                      <a:noFill/>
                    </a:lnL>
                    <a:lnR>
                      <a:noFill/>
                    </a:lnR>
                    <a:lnT>
                      <a:noFill/>
                    </a:lnT>
                    <a:lnB>
                      <a:noFill/>
                    </a:lnB>
                    <a:solidFill>
                      <a:srgbClr val="FFFFFF"/>
                    </a:solidFill>
                  </a:tcPr>
                </a:tc>
                <a:extLst>
                  <a:ext uri="{0D108BD9-81ED-4DB2-BD59-A6C34878D82A}">
                    <a16:rowId xmlns:a16="http://schemas.microsoft.com/office/drawing/2014/main" val="10006"/>
                  </a:ext>
                </a:extLst>
              </a:tr>
              <a:tr h="404501">
                <a:tc>
                  <a:txBody>
                    <a:bodyPr/>
                    <a:lstStyle/>
                    <a:p>
                      <a:r>
                        <a:rPr lang="en-IN" sz="1200">
                          <a:effectLst/>
                          <a:latin typeface="Noto Serif"/>
                        </a:rPr>
                        <a:t>Maximizes application service reusability</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Focuses on </a:t>
                      </a:r>
                      <a:r>
                        <a:rPr lang="en-IN" sz="1200" b="1">
                          <a:effectLst/>
                          <a:latin typeface="Noto Serif"/>
                        </a:rPr>
                        <a:t>decoupling</a:t>
                      </a:r>
                      <a:endParaRPr lang="en-IN" sz="1200">
                        <a:effectLst/>
                      </a:endParaRPr>
                    </a:p>
                  </a:txBody>
                  <a:tcPr marL="24665" marR="24665" marT="24665" marB="24665" anchor="ctr">
                    <a:lnL>
                      <a:noFill/>
                    </a:lnL>
                    <a:lnR>
                      <a:noFill/>
                    </a:lnR>
                    <a:lnT>
                      <a:noFill/>
                    </a:lnT>
                    <a:lnB>
                      <a:noFill/>
                    </a:lnB>
                    <a:solidFill>
                      <a:srgbClr val="FFFFFF"/>
                    </a:solidFill>
                  </a:tcPr>
                </a:tc>
                <a:extLst>
                  <a:ext uri="{0D108BD9-81ED-4DB2-BD59-A6C34878D82A}">
                    <a16:rowId xmlns:a16="http://schemas.microsoft.com/office/drawing/2014/main" val="10007"/>
                  </a:ext>
                </a:extLst>
              </a:tr>
              <a:tr h="404501">
                <a:tc>
                  <a:txBody>
                    <a:bodyPr/>
                    <a:lstStyle/>
                    <a:p>
                      <a:r>
                        <a:rPr lang="en-US" sz="1200" b="1">
                          <a:effectLst/>
                          <a:latin typeface="Noto Serif"/>
                        </a:rPr>
                        <a:t>Traditional Relational Databases</a:t>
                      </a:r>
                      <a:r>
                        <a:rPr lang="en-US" sz="1200">
                          <a:effectLst/>
                          <a:latin typeface="Noto Serif"/>
                        </a:rPr>
                        <a:t> are more often used</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b="1">
                          <a:effectLst/>
                          <a:latin typeface="Noto Serif"/>
                        </a:rPr>
                        <a:t>Modern Relational Databases </a:t>
                      </a:r>
                      <a:r>
                        <a:rPr lang="en-US" sz="1200">
                          <a:effectLst/>
                          <a:latin typeface="Noto Serif"/>
                        </a:rPr>
                        <a:t>are more often used</a:t>
                      </a:r>
                      <a:endParaRPr lang="en-US" sz="1200">
                        <a:effectLst/>
                      </a:endParaRPr>
                    </a:p>
                  </a:txBody>
                  <a:tcPr marL="24665" marR="24665" marT="24665" marB="24665" anchor="ctr">
                    <a:lnL>
                      <a:noFill/>
                    </a:lnL>
                    <a:lnR>
                      <a:noFill/>
                    </a:lnR>
                    <a:lnT>
                      <a:noFill/>
                    </a:lnT>
                    <a:lnB>
                      <a:noFill/>
                    </a:lnB>
                    <a:solidFill>
                      <a:srgbClr val="FFFFFF"/>
                    </a:solidFill>
                  </a:tcPr>
                </a:tc>
                <a:extLst>
                  <a:ext uri="{0D108BD9-81ED-4DB2-BD59-A6C34878D82A}">
                    <a16:rowId xmlns:a16="http://schemas.microsoft.com/office/drawing/2014/main" val="10008"/>
                  </a:ext>
                </a:extLst>
              </a:tr>
              <a:tr h="404501">
                <a:tc>
                  <a:txBody>
                    <a:bodyPr/>
                    <a:lstStyle/>
                    <a:p>
                      <a:r>
                        <a:rPr lang="en-US" sz="1200">
                          <a:effectLst/>
                          <a:latin typeface="Noto Serif"/>
                        </a:rPr>
                        <a:t>A systematic change requires modifying the monolith</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A systematic change is to create a new service</a:t>
                      </a:r>
                      <a:endParaRPr lang="en-US" sz="1200">
                        <a:effectLst/>
                      </a:endParaRPr>
                    </a:p>
                  </a:txBody>
                  <a:tcPr marL="24665" marR="24665" marT="24665" marB="24665" anchor="ctr">
                    <a:lnL>
                      <a:noFill/>
                    </a:lnL>
                    <a:lnR>
                      <a:noFill/>
                    </a:lnR>
                    <a:lnT>
                      <a:noFill/>
                    </a:lnT>
                    <a:lnB>
                      <a:noFill/>
                    </a:lnB>
                    <a:solidFill>
                      <a:srgbClr val="FFFFFF"/>
                    </a:solidFill>
                  </a:tcPr>
                </a:tc>
                <a:extLst>
                  <a:ext uri="{0D108BD9-81ED-4DB2-BD59-A6C34878D82A}">
                    <a16:rowId xmlns:a16="http://schemas.microsoft.com/office/drawing/2014/main" val="10009"/>
                  </a:ext>
                </a:extLst>
              </a:tr>
              <a:tr h="582087">
                <a:tc>
                  <a:txBody>
                    <a:bodyPr/>
                    <a:lstStyle/>
                    <a:p>
                      <a:r>
                        <a:rPr lang="en-US" sz="1200">
                          <a:effectLst/>
                          <a:latin typeface="Noto Serif"/>
                        </a:rPr>
                        <a:t>DevOps / Continuous Delivery is becoming popular, but not yet mainstream</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dirty="0">
                          <a:effectLst/>
                          <a:latin typeface="Noto Serif"/>
                        </a:rPr>
                        <a:t>Strong focus on DevOps / Continuous Delivery</a:t>
                      </a:r>
                      <a:endParaRPr lang="en-US" sz="1200" dirty="0">
                        <a:effectLst/>
                      </a:endParaRPr>
                    </a:p>
                  </a:txBody>
                  <a:tcPr marL="24665" marR="24665" marT="24665" marB="24665" anchor="ctr">
                    <a:lnL>
                      <a:noFill/>
                    </a:lnL>
                    <a:lnR>
                      <a:noFill/>
                    </a:lnR>
                    <a:lnT>
                      <a:noFill/>
                    </a:lnT>
                    <a:lnB>
                      <a:noFill/>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5281056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37" y="16727"/>
            <a:ext cx="8205261" cy="785553"/>
          </a:xfrm>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83336" y="1446805"/>
            <a:ext cx="8454365" cy="5105400"/>
          </a:xfrm>
          <a:prstGeom prst="rect">
            <a:avLst/>
          </a:prstGeom>
        </p:spPr>
        <p:txBody>
          <a:bodyPr/>
          <a:lstStyle/>
          <a:p>
            <a:r>
              <a:rPr lang="en-US" dirty="0"/>
              <a:t>Quick Setup needed : You cannot spend a month setting up each microservice. You should be able to create </a:t>
            </a:r>
            <a:r>
              <a:rPr lang="en-US" dirty="0" err="1"/>
              <a:t>microservices</a:t>
            </a:r>
            <a:r>
              <a:rPr lang="en-US" dirty="0"/>
              <a:t> quickly.</a:t>
            </a:r>
          </a:p>
          <a:p>
            <a:r>
              <a:rPr lang="en-US" dirty="0"/>
              <a:t>Automation : Because there are a number of smaller components instead of a monolith, you need to automate everything - Builds, Deployment, Monitoring etc.</a:t>
            </a:r>
          </a:p>
          <a:p>
            <a:r>
              <a:rPr lang="en-US" dirty="0"/>
              <a:t>Visibility : You now have a number of smaller components to deploy and maintain. Maybe 100 or maybe 1000 components. You should be able to monitor and identify problems automatically. You need great visibility around all the components.</a:t>
            </a:r>
          </a:p>
          <a:p>
            <a:endParaRPr lang="en-IN" dirty="0"/>
          </a:p>
        </p:txBody>
      </p:sp>
    </p:spTree>
    <p:extLst>
      <p:ext uri="{BB962C8B-B14F-4D97-AF65-F5344CB8AC3E}">
        <p14:creationId xmlns:p14="http://schemas.microsoft.com/office/powerpoint/2010/main" val="1338489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609600" y="1600200"/>
            <a:ext cx="8305800" cy="4724400"/>
          </a:xfrm>
          <a:prstGeom prst="rect">
            <a:avLst/>
          </a:prstGeom>
        </p:spPr>
        <p:txBody>
          <a:bodyPr>
            <a:normAutofit fontScale="85000" lnSpcReduction="10000"/>
          </a:bodyPr>
          <a:lstStyle/>
          <a:p>
            <a:r>
              <a:rPr lang="en-US" dirty="0"/>
              <a:t>Bounded Context : Deciding the boundaries of a microservice is not an easy task. Bounded Contexts from Domain Driven Design is a good starting point. Your understanding of the domain evolves over a period of time. You need to ensure that the microservice boundaries evolve.</a:t>
            </a:r>
          </a:p>
          <a:p>
            <a:r>
              <a:rPr lang="en-US" dirty="0"/>
              <a:t>Configuration Management : You need to maintain configurations for hundreds of components across environments. You would need a Configuration Management solution</a:t>
            </a:r>
          </a:p>
          <a:p>
            <a:r>
              <a:rPr lang="en-US" dirty="0"/>
              <a:t>Dynamic Scale Up and Scale Down : The advantages of </a:t>
            </a:r>
            <a:r>
              <a:rPr lang="en-US" dirty="0" err="1"/>
              <a:t>microservices</a:t>
            </a:r>
            <a:r>
              <a:rPr lang="en-US" dirty="0"/>
              <a:t> will only be realized if your applications can scaled up and down easily in the cloud.</a:t>
            </a:r>
          </a:p>
          <a:p>
            <a:r>
              <a:rPr lang="en-US" dirty="0"/>
              <a:t>Pack of Cards : If a microservice at the bottom of the call chain fails, it can have knock on effects on all other </a:t>
            </a:r>
            <a:r>
              <a:rPr lang="en-US" dirty="0" err="1"/>
              <a:t>microservices</a:t>
            </a:r>
            <a:r>
              <a:rPr lang="en-US" dirty="0"/>
              <a:t>. </a:t>
            </a:r>
            <a:r>
              <a:rPr lang="en-US" dirty="0" err="1"/>
              <a:t>Microservices</a:t>
            </a:r>
            <a:r>
              <a:rPr lang="en-US" dirty="0"/>
              <a:t> should be fault tolerant by Design.</a:t>
            </a:r>
          </a:p>
          <a:p>
            <a:endParaRPr lang="en-IN" dirty="0"/>
          </a:p>
        </p:txBody>
      </p:sp>
    </p:spTree>
    <p:extLst>
      <p:ext uri="{BB962C8B-B14F-4D97-AF65-F5344CB8AC3E}">
        <p14:creationId xmlns:p14="http://schemas.microsoft.com/office/powerpoint/2010/main" val="28554088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77761" y="1676400"/>
            <a:ext cx="8253643" cy="4412166"/>
          </a:xfrm>
          <a:prstGeom prst="rect">
            <a:avLst/>
          </a:prstGeom>
        </p:spPr>
        <p:txBody>
          <a:bodyPr>
            <a:normAutofit lnSpcReduction="10000"/>
          </a:bodyPr>
          <a:lstStyle/>
          <a:p>
            <a:r>
              <a:rPr lang="en-US" dirty="0"/>
              <a:t>Debugging : When there is a problem that needs investigation, you might need to look into multiple services across different components. Centralized Logging and Dashboards are essential to make it easy to debug problems.</a:t>
            </a:r>
          </a:p>
          <a:p>
            <a:r>
              <a:rPr lang="en-US" dirty="0"/>
              <a:t>Consistency : You cannot have a wide range of tools solving the same problem. While it is important to foster innovation, it is also important to have some decentralized governance around the languages, platforms, technology and tools used for implementing/deploying/monitoring </a:t>
            </a:r>
            <a:r>
              <a:rPr lang="en-US" dirty="0" err="1"/>
              <a:t>microservices</a:t>
            </a:r>
            <a:r>
              <a:rPr lang="en-US" dirty="0"/>
              <a:t>.</a:t>
            </a:r>
          </a:p>
          <a:p>
            <a:endParaRPr lang="en-IN" dirty="0"/>
          </a:p>
        </p:txBody>
      </p:sp>
    </p:spTree>
    <p:extLst>
      <p:ext uri="{BB962C8B-B14F-4D97-AF65-F5344CB8AC3E}">
        <p14:creationId xmlns:p14="http://schemas.microsoft.com/office/powerpoint/2010/main" val="2272050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8148"/>
          <a:stretch/>
        </p:blipFill>
        <p:spPr>
          <a:xfrm>
            <a:off x="0" y="1524000"/>
            <a:ext cx="9144000" cy="4724400"/>
          </a:xfrm>
          <a:prstGeom prst="rect">
            <a:avLst/>
          </a:prstGeom>
        </p:spPr>
      </p:pic>
    </p:spTree>
    <p:extLst>
      <p:ext uri="{BB962C8B-B14F-4D97-AF65-F5344CB8AC3E}">
        <p14:creationId xmlns:p14="http://schemas.microsoft.com/office/powerpoint/2010/main" val="40025239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Scaling Challenge</a:t>
            </a:r>
          </a:p>
        </p:txBody>
      </p:sp>
      <p:pic>
        <p:nvPicPr>
          <p:cNvPr id="7170" name="Picture 2" descr="x-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338666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y-axis-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32276"/>
            <a:ext cx="609600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55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Scaling Challenge</a:t>
            </a:r>
          </a:p>
        </p:txBody>
      </p:sp>
      <p:pic>
        <p:nvPicPr>
          <p:cNvPr id="8194" name="Picture 2" descr="x and y axis scaling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398058"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199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18093</TotalTime>
  <Words>7928</Words>
  <Application>Microsoft Office PowerPoint</Application>
  <PresentationFormat>On-screen Show (4:3)</PresentationFormat>
  <Paragraphs>616</Paragraphs>
  <Slides>200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200</vt:i4>
      </vt:variant>
    </vt:vector>
  </HeadingPairs>
  <TitlesOfParts>
    <vt:vector size="205" baseType="lpstr">
      <vt:lpstr>Arial</vt:lpstr>
      <vt:lpstr>Calibri</vt:lpstr>
      <vt:lpstr>medium-content-sans-serif-font</vt:lpstr>
      <vt:lpstr>Noto Serif</vt:lpstr>
      <vt:lpstr>Pencils_02_2012</vt:lpstr>
      <vt:lpstr>PowerPoint Presentation</vt:lpstr>
      <vt:lpstr>PowerPoint Presentation</vt:lpstr>
      <vt:lpstr>Proxy Pattern</vt:lpstr>
      <vt:lpstr>Proxy Pattern</vt:lpstr>
      <vt:lpstr>UI composition pattern</vt:lpstr>
      <vt:lpstr>Backend for frontend</vt:lpstr>
      <vt:lpstr>Gateway Routing Pattern</vt:lpstr>
      <vt:lpstr>Chained Micro Service Pattern </vt:lpstr>
      <vt:lpstr>Chained Micro Service Pattern </vt:lpstr>
      <vt:lpstr>PowerPoint Presentation</vt:lpstr>
      <vt:lpstr>Branch Pattern</vt:lpstr>
      <vt:lpstr>Branch Pattern</vt:lpstr>
      <vt:lpstr>PowerPoint Presentation</vt:lpstr>
      <vt:lpstr>DATA-RELATED PATTERNS</vt:lpstr>
      <vt:lpstr>Database per Service</vt:lpstr>
      <vt:lpstr>Shared Database per service</vt:lpstr>
      <vt:lpstr>PowerPoint Presentation</vt:lpstr>
      <vt:lpstr>Command Query Responsibility Segregation (CQRS)</vt:lpstr>
      <vt:lpstr>Command Query Responsibility Segregation (CQRS)</vt:lpstr>
      <vt:lpstr>Command Query Responsibility Segregation (CQRS)</vt:lpstr>
      <vt:lpstr>Command Query Responsibility Segregation (CQRS)</vt:lpstr>
      <vt:lpstr>Command Query Responsibility Segregation (CQRS)</vt:lpstr>
      <vt:lpstr>Command Query Responsibility Segregation (CQRS)</vt:lpstr>
      <vt:lpstr>PowerPoint Presentation</vt:lpstr>
      <vt:lpstr>Event Sourcing</vt:lpstr>
      <vt:lpstr>Event Sourcing</vt:lpstr>
      <vt:lpstr>Event Sourcing</vt:lpstr>
      <vt:lpstr>Event Sourcing</vt:lpstr>
      <vt:lpstr>Event Sourcing</vt:lpstr>
      <vt:lpstr>Event Sourcing</vt:lpstr>
      <vt:lpstr>CQRS and Event Sourcing</vt:lpstr>
      <vt:lpstr>PowerPoint Presentation</vt:lpstr>
      <vt:lpstr>PowerPoint Presentation</vt:lpstr>
      <vt:lpstr>Axon</vt:lpstr>
      <vt:lpstr>Axon</vt:lpstr>
      <vt:lpstr>Axon</vt:lpstr>
      <vt:lpstr>Axon</vt:lpstr>
      <vt:lpstr>AxonFramework Accounts</vt:lpstr>
      <vt:lpstr>AxonFramework Accounts</vt:lpstr>
      <vt:lpstr>AxonFramework Accounts</vt:lpstr>
      <vt:lpstr>Event Sourcing</vt:lpstr>
      <vt:lpstr>Event Sourcing</vt:lpstr>
      <vt:lpstr>Event Sourcing</vt:lpstr>
      <vt:lpstr>Event Sourcing</vt:lpstr>
      <vt:lpstr>Event Sourcing</vt:lpstr>
      <vt:lpstr>Event Sourcing</vt:lpstr>
      <vt:lpstr>Event Sourcing</vt:lpstr>
      <vt:lpstr>Event Sourcing</vt:lpstr>
      <vt:lpstr>Saga Pattern</vt:lpstr>
      <vt:lpstr>Saga Design Pattern</vt:lpstr>
      <vt:lpstr>Saga Pattern</vt:lpstr>
      <vt:lpstr>Saga Pattern</vt:lpstr>
      <vt:lpstr>Saga Pattern  Command Orchestration</vt:lpstr>
      <vt:lpstr>Saga Pattern Command Orchestration</vt:lpstr>
      <vt:lpstr>Saga Pattern Command Orchestration</vt:lpstr>
      <vt:lpstr>Saga Pattern</vt:lpstr>
      <vt:lpstr>Saga Pattern</vt:lpstr>
      <vt:lpstr>Saga Pattern</vt:lpstr>
      <vt:lpstr>PowerPoint Presentation</vt:lpstr>
      <vt:lpstr>Saga Design Pattern</vt:lpstr>
      <vt:lpstr>Event Choreography</vt:lpstr>
      <vt:lpstr>Event Choreography</vt:lpstr>
      <vt:lpstr>Event-Driven Service Choreography </vt:lpstr>
      <vt:lpstr>Centralized Service Orchestration</vt:lpstr>
      <vt:lpstr>Centralized Service Orchestration</vt:lpstr>
      <vt:lpstr>Centralized Service Orchestration</vt:lpstr>
      <vt:lpstr>Centralized Service Orchestration</vt:lpstr>
      <vt:lpstr>Saga Pattern</vt:lpstr>
      <vt:lpstr>High-Level Components</vt:lpstr>
      <vt:lpstr>PowerPoint Presentation</vt:lpstr>
      <vt:lpstr>Log Aggregation</vt:lpstr>
      <vt:lpstr>Performance Metrics</vt:lpstr>
      <vt:lpstr>Distributed Tracing</vt:lpstr>
      <vt:lpstr>Health Checks</vt:lpstr>
      <vt:lpstr>PowerPoint Presentation</vt:lpstr>
      <vt:lpstr>External Configuration</vt:lpstr>
      <vt:lpstr>Service Discovery</vt:lpstr>
      <vt:lpstr>Service Discovery</vt:lpstr>
      <vt:lpstr>The circuit breaker</vt:lpstr>
      <vt:lpstr>PowerPoint Presentation</vt:lpstr>
      <vt:lpstr>Solutions to Challenges with Microservice Architectures </vt:lpstr>
      <vt:lpstr>Examples of Microservices Frameworks for Java </vt:lpstr>
      <vt:lpstr>Pros</vt:lpstr>
      <vt:lpstr>Pros</vt:lpstr>
      <vt:lpstr>Pros</vt:lpstr>
      <vt:lpstr>Cons</vt:lpstr>
      <vt:lpstr>Cons</vt:lpstr>
      <vt:lpstr>Cons</vt:lpstr>
      <vt:lpstr>SOA vs Microservices</vt:lpstr>
      <vt:lpstr>Service Oriented Architecture</vt:lpstr>
      <vt:lpstr>PowerPoint Presentation</vt:lpstr>
      <vt:lpstr>PowerPoint Presentation</vt:lpstr>
      <vt:lpstr>PowerPoint Presentation</vt:lpstr>
      <vt:lpstr>Challenges with Microservice Architectures</vt:lpstr>
      <vt:lpstr>Challenges with Microservice Architectures</vt:lpstr>
      <vt:lpstr>Challenges with Microservice Architectures</vt:lpstr>
      <vt:lpstr>PowerPoint Presentation</vt:lpstr>
      <vt:lpstr>Scaling Challenge</vt:lpstr>
      <vt:lpstr>Scaling Challenge</vt:lpstr>
      <vt:lpstr>Scaling Challenge</vt:lpstr>
      <vt:lpstr>Proposed Solutions to Handle Challenges</vt:lpstr>
      <vt:lpstr>Proposed Solutions to Handle Challenges</vt:lpstr>
      <vt:lpstr>Proposed Solutions to Handle Challenges</vt:lpstr>
      <vt:lpstr>Microservices Inter-Service Communication </vt:lpstr>
      <vt:lpstr>Microservices Inter-Service Communication </vt:lpstr>
      <vt:lpstr>Synchronous communication style </vt:lpstr>
      <vt:lpstr>Synchronous communication style </vt:lpstr>
      <vt:lpstr>Synchronous one-to-one communication style</vt:lpstr>
      <vt:lpstr>Synchronous one-to-one communication style</vt:lpstr>
      <vt:lpstr>Synchronous one-to-one communication style</vt:lpstr>
      <vt:lpstr>Asynchronous communication style </vt:lpstr>
      <vt:lpstr>Asynchronous communication style </vt:lpstr>
      <vt:lpstr>Asynchronous communication style </vt:lpstr>
      <vt:lpstr>Asynchronous communication style </vt:lpstr>
      <vt:lpstr>Asynchronous one-to-one communication style </vt:lpstr>
      <vt:lpstr>Asynchronous one-to-many communication style </vt:lpstr>
      <vt:lpstr>Asynchronous one-to-many communication style </vt:lpstr>
      <vt:lpstr>Connecting Microservices Through Messaging</vt:lpstr>
      <vt:lpstr>PowerPoint Presentation</vt:lpstr>
      <vt:lpstr>Binder Implementations</vt:lpstr>
      <vt:lpstr>Rabbitmq Architectural Pattern</vt:lpstr>
      <vt:lpstr>Rabbitmq Standard Exchange</vt:lpstr>
      <vt:lpstr>Rabbitmq Standard Exchange</vt:lpstr>
      <vt:lpstr>Exchange types  - Direct Exchange</vt:lpstr>
      <vt:lpstr>Exchange types  - Direct Exchange</vt:lpstr>
      <vt:lpstr>Exchange types  - Default exchange</vt:lpstr>
      <vt:lpstr>Exchange types  - Topic Exchange</vt:lpstr>
      <vt:lpstr>Exchange types  - Topic Exchange</vt:lpstr>
      <vt:lpstr>Exchange Types - Fanout Exchange</vt:lpstr>
      <vt:lpstr>Exchange Types - Fanout Exchange</vt:lpstr>
      <vt:lpstr>Exchange Types Headers Exchange</vt:lpstr>
      <vt:lpstr>Rabbitmq – Headers Exchange</vt:lpstr>
      <vt:lpstr>Exchange Type - DLQ</vt:lpstr>
      <vt:lpstr>Core Components of Cloud Stream</vt:lpstr>
      <vt:lpstr>Core Components of Cloud Stream</vt:lpstr>
      <vt:lpstr>Core Components of Cloud Stream</vt:lpstr>
      <vt:lpstr>Asynchronous communication in Microservices </vt:lpstr>
      <vt:lpstr>What is ZooKeeper</vt:lpstr>
      <vt:lpstr>What is ZooKeeper? </vt:lpstr>
      <vt:lpstr>PowerPoint Presentation</vt:lpstr>
      <vt:lpstr>Why Zookeeper</vt:lpstr>
      <vt:lpstr>Why Zookeeper</vt:lpstr>
      <vt:lpstr>ZooKeeper Architecture: How it works? </vt:lpstr>
      <vt:lpstr>ZooKeeper Architecture: How it works? </vt:lpstr>
      <vt:lpstr>ZooKeeper Architecture</vt:lpstr>
      <vt:lpstr>ZooKeeper Architecture</vt:lpstr>
      <vt:lpstr>ZooKeeper Architecture</vt:lpstr>
      <vt:lpstr>What is ZooKeeper? </vt:lpstr>
      <vt:lpstr>ZooKeeper in Kafka  </vt:lpstr>
      <vt:lpstr>Companies using Zookeeper </vt:lpstr>
      <vt:lpstr>What is Kafka</vt:lpstr>
      <vt:lpstr>What is Kafka</vt:lpstr>
      <vt:lpstr>PowerPoint Presentation</vt:lpstr>
      <vt:lpstr>PowerPoint Presentation</vt:lpstr>
      <vt:lpstr>Why Kafka</vt:lpstr>
      <vt:lpstr>Why Kafka</vt:lpstr>
      <vt:lpstr>PowerPoint Presentation</vt:lpstr>
      <vt:lpstr>Kafka brokers and Zookeeper</vt:lpstr>
      <vt:lpstr>Kafka brokers and Zookeeper</vt:lpstr>
      <vt:lpstr>Kafka brokers and Zookeeper</vt:lpstr>
      <vt:lpstr>Kafka brokers and Zookeeper</vt:lpstr>
      <vt:lpstr>Kafka brokers and Zookeeper</vt:lpstr>
      <vt:lpstr>Kafka brokers and Zookeeper</vt:lpstr>
      <vt:lpstr>Kafka brokers and Zookeeper</vt:lpstr>
      <vt:lpstr>Kafka brokers and Zookeeper</vt:lpstr>
      <vt:lpstr>Kafka brokers and Zookeeper</vt:lpstr>
      <vt:lpstr>Kafka brokers and Zookeeper</vt:lpstr>
      <vt:lpstr>Kafka brokers and Zookeeper</vt:lpstr>
      <vt:lpstr>Kafka brokers and Zookeeper</vt:lpstr>
      <vt:lpstr>Kafka brokers and Zookeeper</vt:lpstr>
      <vt:lpstr>PowerPoint Presentation</vt:lpstr>
      <vt:lpstr>PowerPoint Presentation</vt:lpstr>
      <vt:lpstr>ZooKeeper in Kafka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Process the incoming messages, filter and split into multiple topics based on certain conditions.</vt:lpstr>
      <vt:lpstr>RabbitMQ</vt:lpstr>
      <vt:lpstr>PowerPoint Presentation</vt:lpstr>
      <vt:lpstr>Solutions to Challenges with Microservice Architectures </vt:lpstr>
      <vt:lpstr>Spring Cloud</vt:lpstr>
      <vt:lpstr>Spring Cloud</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Config Server</vt:lpstr>
      <vt:lpstr>Spring Cloud Config Server</vt:lpstr>
      <vt:lpstr>Features</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2276</cp:revision>
  <dcterms:created xsi:type="dcterms:W3CDTF">2012-03-13T15:47:14Z</dcterms:created>
  <dcterms:modified xsi:type="dcterms:W3CDTF">2021-09-14T14:59:01Z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